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75" r:id="rId5"/>
    <p:sldId id="276" r:id="rId6"/>
    <p:sldId id="277" r:id="rId7"/>
    <p:sldId id="264" r:id="rId8"/>
    <p:sldId id="274" r:id="rId9"/>
    <p:sldId id="282" r:id="rId10"/>
    <p:sldId id="283" r:id="rId11"/>
    <p:sldId id="260" r:id="rId12"/>
    <p:sldId id="261" r:id="rId13"/>
    <p:sldId id="265" r:id="rId14"/>
    <p:sldId id="263" r:id="rId15"/>
    <p:sldId id="262" r:id="rId16"/>
    <p:sldId id="286" r:id="rId17"/>
    <p:sldId id="270" r:id="rId18"/>
    <p:sldId id="268" r:id="rId19"/>
    <p:sldId id="271" r:id="rId20"/>
    <p:sldId id="273" r:id="rId21"/>
    <p:sldId id="28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1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demo with wood MLC &amp; light</a:t>
            </a:r>
          </a:p>
        </p:txBody>
      </p:sp>
      <p:sp>
        <p:nvSpPr>
          <p:cNvPr id="4" name="Slide Number Placeholder 3"/>
          <p:cNvSpPr>
            <a:spLocks noGrp="1"/>
          </p:cNvSpPr>
          <p:nvPr>
            <p:ph type="sldNum" sz="quarter" idx="5"/>
          </p:nvPr>
        </p:nvSpPr>
        <p:spPr/>
        <p:txBody>
          <a:bodyPr/>
          <a:lstStyle/>
          <a:p>
            <a:fld id="{7AE7B803-5FCA-474D-9C85-BE7A636F01C1}" type="slidenum">
              <a:rPr lang="en-US" smtClean="0"/>
              <a:t>13</a:t>
            </a:fld>
            <a:endParaRPr lang="en-US"/>
          </a:p>
        </p:txBody>
      </p:sp>
    </p:spTree>
    <p:extLst>
      <p:ext uri="{BB962C8B-B14F-4D97-AF65-F5344CB8AC3E}">
        <p14:creationId xmlns:p14="http://schemas.microsoft.com/office/powerpoint/2010/main" val="692522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15</a:t>
            </a:fld>
            <a:endParaRPr lang="en-US"/>
          </a:p>
        </p:txBody>
      </p:sp>
    </p:spTree>
    <p:extLst>
      <p:ext uri="{BB962C8B-B14F-4D97-AF65-F5344CB8AC3E}">
        <p14:creationId xmlns:p14="http://schemas.microsoft.com/office/powerpoint/2010/main" val="482090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Sagittal</a:t>
            </a:r>
          </a:p>
        </p:txBody>
      </p:sp>
      <p:sp>
        <p:nvSpPr>
          <p:cNvPr id="4" name="Slide Number Placeholder 3"/>
          <p:cNvSpPr>
            <a:spLocks noGrp="1"/>
          </p:cNvSpPr>
          <p:nvPr>
            <p:ph type="sldNum" sz="quarter" idx="5"/>
          </p:nvPr>
        </p:nvSpPr>
        <p:spPr/>
        <p:txBody>
          <a:bodyPr/>
          <a:lstStyle/>
          <a:p>
            <a:fld id="{7AE7B803-5FCA-474D-9C85-BE7A636F01C1}" type="slidenum">
              <a:rPr lang="en-US" smtClean="0"/>
              <a:t>16</a:t>
            </a:fld>
            <a:endParaRPr lang="en-US"/>
          </a:p>
        </p:txBody>
      </p:sp>
    </p:spTree>
    <p:extLst>
      <p:ext uri="{BB962C8B-B14F-4D97-AF65-F5344CB8AC3E}">
        <p14:creationId xmlns:p14="http://schemas.microsoft.com/office/powerpoint/2010/main" val="1934344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18</a:t>
            </a:fld>
            <a:endParaRPr lang="en-US"/>
          </a:p>
        </p:txBody>
      </p:sp>
    </p:spTree>
    <p:extLst>
      <p:ext uri="{BB962C8B-B14F-4D97-AF65-F5344CB8AC3E}">
        <p14:creationId xmlns:p14="http://schemas.microsoft.com/office/powerpoint/2010/main" val="731921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Ideally, we want to minimize the dose on OARs while meeting the DVH objectives.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practice, meeting all DVH objectives isn’t possible, so we try to </a:t>
            </a:r>
            <a:r>
              <a:rPr lang="en-US" dirty="0" err="1"/>
              <a:t>to</a:t>
            </a:r>
            <a:r>
              <a:rPr lang="en-US" dirty="0"/>
              <a:t> be as close as possible to meeting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19</a:t>
            </a:fld>
            <a:endParaRPr lang="en-US"/>
          </a:p>
        </p:txBody>
      </p:sp>
    </p:spTree>
    <p:extLst>
      <p:ext uri="{BB962C8B-B14F-4D97-AF65-F5344CB8AC3E}">
        <p14:creationId xmlns:p14="http://schemas.microsoft.com/office/powerpoint/2010/main" val="873646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annotations of organs on a human body.</a:t>
            </a:r>
            <a:endParaRPr sz="1800" dirty="0"/>
          </a:p>
        </p:txBody>
      </p:sp>
    </p:spTree>
    <p:extLst>
      <p:ext uri="{BB962C8B-B14F-4D97-AF65-F5344CB8AC3E}">
        <p14:creationId xmlns:p14="http://schemas.microsoft.com/office/powerpoint/2010/main" val="27020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slices contoured (showing how repetitive the task is.</a:t>
            </a:r>
            <a:endParaRPr sz="1800" dirty="0"/>
          </a:p>
        </p:txBody>
      </p:sp>
    </p:spTree>
    <p:extLst>
      <p:ext uri="{BB962C8B-B14F-4D97-AF65-F5344CB8AC3E}">
        <p14:creationId xmlns:p14="http://schemas.microsoft.com/office/powerpoint/2010/main" val="6071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10</a:t>
            </a:fld>
            <a:endParaRPr lang="en-US"/>
          </a:p>
        </p:txBody>
      </p:sp>
    </p:spTree>
    <p:extLst>
      <p:ext uri="{BB962C8B-B14F-4D97-AF65-F5344CB8AC3E}">
        <p14:creationId xmlns:p14="http://schemas.microsoft.com/office/powerpoint/2010/main" val="3811524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Coronal</a:t>
            </a:r>
          </a:p>
        </p:txBody>
      </p:sp>
      <p:sp>
        <p:nvSpPr>
          <p:cNvPr id="4" name="Slide Number Placeholder 3"/>
          <p:cNvSpPr>
            <a:spLocks noGrp="1"/>
          </p:cNvSpPr>
          <p:nvPr>
            <p:ph type="sldNum" sz="quarter" idx="5"/>
          </p:nvPr>
        </p:nvSpPr>
        <p:spPr/>
        <p:txBody>
          <a:bodyPr/>
          <a:lstStyle/>
          <a:p>
            <a:fld id="{7AE7B803-5FCA-474D-9C85-BE7A636F01C1}" type="slidenum">
              <a:rPr lang="en-US" smtClean="0"/>
              <a:t>12</a:t>
            </a:fld>
            <a:endParaRPr lang="en-US"/>
          </a:p>
        </p:txBody>
      </p:sp>
    </p:spTree>
    <p:extLst>
      <p:ext uri="{BB962C8B-B14F-4D97-AF65-F5344CB8AC3E}">
        <p14:creationId xmlns:p14="http://schemas.microsoft.com/office/powerpoint/2010/main" val="183811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jpg"/><Relationship Id="rId11" Type="http://schemas.openxmlformats.org/officeDocument/2006/relationships/image" Target="../media/image41.sv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8.sv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1.sv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2.jpg"/></Relationships>
</file>

<file path=ppt/slides/_rels/slide1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7.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6.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normAutofit fontScale="90000"/>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spTree>
    <p:extLst>
      <p:ext uri="{BB962C8B-B14F-4D97-AF65-F5344CB8AC3E}">
        <p14:creationId xmlns:p14="http://schemas.microsoft.com/office/powerpoint/2010/main" val="3512007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0BB2428-18B9-CABE-D095-AA434B13BA43}"/>
              </a:ext>
            </a:extLst>
          </p:cNvPr>
          <p:cNvSpPr txBox="1"/>
          <p:nvPr/>
        </p:nvSpPr>
        <p:spPr>
          <a:xfrm>
            <a:off x="7204462" y="5100753"/>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232270" y="599768"/>
            <a:ext cx="2467262" cy="739734"/>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923216" y="599768"/>
            <a:ext cx="3036513" cy="714377"/>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4570" y="1314145"/>
            <a:ext cx="671688" cy="671688"/>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528" y="2300928"/>
            <a:ext cx="3757472" cy="2818104"/>
          </a:xfrm>
          <a:prstGeom prst="rect">
            <a:avLst/>
          </a:prstGeom>
        </p:spPr>
      </p:pic>
      <p:sp>
        <p:nvSpPr>
          <p:cNvPr id="29" name="TextBox 28">
            <a:extLst>
              <a:ext uri="{FF2B5EF4-FFF2-40B4-BE49-F238E27FC236}">
                <a16:creationId xmlns:a16="http://schemas.microsoft.com/office/drawing/2014/main" id="{C0DAA507-F22A-C494-9795-7B0734ABF85B}"/>
              </a:ext>
            </a:extLst>
          </p:cNvPr>
          <p:cNvSpPr txBox="1"/>
          <p:nvPr/>
        </p:nvSpPr>
        <p:spPr>
          <a:xfrm>
            <a:off x="56346" y="5117493"/>
            <a:ext cx="4170811" cy="830997"/>
          </a:xfrm>
          <a:prstGeom prst="rect">
            <a:avLst/>
          </a:prstGeom>
          <a:noFill/>
        </p:spPr>
        <p:txBody>
          <a:bodyPr wrap="square" rtlCol="0">
            <a:spAutoFit/>
          </a:bodyPr>
          <a:lstStyle/>
          <a:p>
            <a:r>
              <a:rPr lang="en-US" sz="2400" dirty="0"/>
              <a:t>+: Safe</a:t>
            </a:r>
          </a:p>
          <a:p>
            <a:r>
              <a:rPr lang="en-US" sz="2400" dirty="0"/>
              <a:t>-: Tumor needs to be localized</a:t>
            </a:r>
          </a:p>
        </p:txBody>
      </p:sp>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04168"/>
            <a:ext cx="4227157" cy="2818104"/>
          </a:xfrm>
          <a:prstGeom prst="rect">
            <a:avLst/>
          </a:prstGeom>
        </p:spPr>
      </p:pic>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8816" y="1356391"/>
            <a:ext cx="604085" cy="604085"/>
          </a:xfrm>
          <a:prstGeom prst="rect">
            <a:avLst/>
          </a:prstGeom>
        </p:spPr>
      </p:pic>
      <p:sp>
        <p:nvSpPr>
          <p:cNvPr id="5" name="TextBox 4">
            <a:extLst>
              <a:ext uri="{FF2B5EF4-FFF2-40B4-BE49-F238E27FC236}">
                <a16:creationId xmlns:a16="http://schemas.microsoft.com/office/drawing/2014/main" id="{A75E1E36-1CE3-4072-63F8-A4141AB84C07}"/>
              </a:ext>
            </a:extLst>
          </p:cNvPr>
          <p:cNvSpPr txBox="1"/>
          <p:nvPr/>
        </p:nvSpPr>
        <p:spPr>
          <a:xfrm>
            <a:off x="390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9206258" y="1339502"/>
            <a:ext cx="2986548" cy="646331"/>
          </a:xfrm>
          <a:prstGeom prst="rect">
            <a:avLst/>
          </a:prstGeom>
          <a:noFill/>
        </p:spPr>
        <p:txBody>
          <a:bodyPr wrap="square" rtlCol="0">
            <a:spAutoFit/>
          </a:bodyPr>
          <a:lstStyle/>
          <a:p>
            <a:pPr algn="r"/>
            <a:r>
              <a:rPr lang="en-US" sz="3600" dirty="0"/>
              <a:t>Chemotherapy</a:t>
            </a:r>
            <a:endParaRPr lang="en-US" dirty="0"/>
          </a:p>
        </p:txBody>
      </p:sp>
      <p:sp>
        <p:nvSpPr>
          <p:cNvPr id="12" name="Rectangle 11">
            <a:extLst>
              <a:ext uri="{FF2B5EF4-FFF2-40B4-BE49-F238E27FC236}">
                <a16:creationId xmlns:a16="http://schemas.microsoft.com/office/drawing/2014/main" id="{C1A68EF9-366B-7143-1122-E3F72B271FE9}"/>
              </a:ext>
            </a:extLst>
          </p:cNvPr>
          <p:cNvSpPr/>
          <p:nvPr/>
        </p:nvSpPr>
        <p:spPr>
          <a:xfrm>
            <a:off x="0" y="0"/>
            <a:ext cx="12192000" cy="68579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630991-F278-BEAD-C7E1-F6333D4AA982}"/>
              </a:ext>
            </a:extLst>
          </p:cNvPr>
          <p:cNvSpPr txBox="1"/>
          <p:nvPr/>
        </p:nvSpPr>
        <p:spPr>
          <a:xfrm>
            <a:off x="4382729" y="1467320"/>
            <a:ext cx="3426541" cy="646331"/>
          </a:xfrm>
          <a:prstGeom prst="rect">
            <a:avLst/>
          </a:prstGeom>
          <a:noFill/>
        </p:spPr>
        <p:txBody>
          <a:bodyPr wrap="square" rtlCol="0">
            <a:spAutoFit/>
          </a:bodyPr>
          <a:lstStyle/>
          <a:p>
            <a:pPr algn="ctr"/>
            <a:r>
              <a:rPr lang="en-US" sz="3600" dirty="0"/>
              <a:t>Radiotherapy</a:t>
            </a:r>
            <a:endParaRPr lang="en-US" dirty="0"/>
          </a:p>
        </p:txBody>
      </p:sp>
      <p:cxnSp>
        <p:nvCxnSpPr>
          <p:cNvPr id="21" name="Straight Arrow Connector 20">
            <a:extLst>
              <a:ext uri="{FF2B5EF4-FFF2-40B4-BE49-F238E27FC236}">
                <a16:creationId xmlns:a16="http://schemas.microsoft.com/office/drawing/2014/main" id="{5237D9AA-BC23-93B6-7D12-FEEF9A3E5BA6}"/>
              </a:ext>
            </a:extLst>
          </p:cNvPr>
          <p:cNvCxnSpPr>
            <a:cxnSpLocks/>
            <a:endCxn id="7" idx="0"/>
          </p:cNvCxnSpPr>
          <p:nvPr/>
        </p:nvCxnSpPr>
        <p:spPr>
          <a:xfrm>
            <a:off x="6095999" y="747772"/>
            <a:ext cx="1" cy="719548"/>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Intensity-modulated radiation therapy (imrt): what is it, symptoms and  treatment | Top Doctors">
            <a:extLst>
              <a:ext uri="{FF2B5EF4-FFF2-40B4-BE49-F238E27FC236}">
                <a16:creationId xmlns:a16="http://schemas.microsoft.com/office/drawing/2014/main" id="{3156E593-E4D7-3B94-0E48-595B50A9E9C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5640" y="2100795"/>
            <a:ext cx="5760720" cy="3830955"/>
          </a:xfrm>
          <a:prstGeom prst="rect">
            <a:avLst/>
          </a:prstGeom>
          <a:noFill/>
          <a:ln>
            <a:noFill/>
          </a:ln>
        </p:spPr>
      </p:pic>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29496"/>
            <a:ext cx="10515600" cy="1024406"/>
          </a:xfrm>
        </p:spPr>
        <p:txBody>
          <a:bodyPr/>
          <a:lstStyle/>
          <a:p>
            <a:pPr algn="ctr"/>
            <a:r>
              <a:rPr lang="en-US" dirty="0"/>
              <a:t>Cancer treatments</a:t>
            </a:r>
          </a:p>
        </p:txBody>
      </p:sp>
      <p:pic>
        <p:nvPicPr>
          <p:cNvPr id="17" name="Graphic 16">
            <a:extLst>
              <a:ext uri="{FF2B5EF4-FFF2-40B4-BE49-F238E27FC236}">
                <a16:creationId xmlns:a16="http://schemas.microsoft.com/office/drawing/2014/main" id="{427AC21A-40AF-B9C6-998E-CEFCC1127F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09400" y="1467320"/>
            <a:ext cx="702040" cy="702040"/>
          </a:xfrm>
          <a:prstGeom prst="rect">
            <a:avLst/>
          </a:prstGeom>
        </p:spPr>
      </p:pic>
      <p:pic>
        <p:nvPicPr>
          <p:cNvPr id="19" name="Graphic 18">
            <a:extLst>
              <a:ext uri="{FF2B5EF4-FFF2-40B4-BE49-F238E27FC236}">
                <a16:creationId xmlns:a16="http://schemas.microsoft.com/office/drawing/2014/main" id="{1C2D6FB0-DC05-6201-EE65-6C4696D846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3880559" y="1467320"/>
            <a:ext cx="702040" cy="702040"/>
          </a:xfrm>
          <a:prstGeom prst="rect">
            <a:avLst/>
          </a:prstGeom>
        </p:spPr>
      </p:pic>
      <p:sp>
        <p:nvSpPr>
          <p:cNvPr id="20" name="TextBox 19">
            <a:extLst>
              <a:ext uri="{FF2B5EF4-FFF2-40B4-BE49-F238E27FC236}">
                <a16:creationId xmlns:a16="http://schemas.microsoft.com/office/drawing/2014/main" id="{5AFA761F-9111-B31F-6168-D19CE2C3E2F6}"/>
              </a:ext>
            </a:extLst>
          </p:cNvPr>
          <p:cNvSpPr txBox="1"/>
          <p:nvPr/>
        </p:nvSpPr>
        <p:spPr>
          <a:xfrm>
            <a:off x="3215639" y="5936583"/>
            <a:ext cx="5760720" cy="830997"/>
          </a:xfrm>
          <a:prstGeom prst="rect">
            <a:avLst/>
          </a:prstGeom>
          <a:noFill/>
        </p:spPr>
        <p:txBody>
          <a:bodyPr wrap="square" rtlCol="0">
            <a:spAutoFit/>
          </a:bodyPr>
          <a:lstStyle/>
          <a:p>
            <a:r>
              <a:rPr lang="en-US" sz="2400" dirty="0"/>
              <a:t>+: Relatively safe (most tissues are spared)</a:t>
            </a:r>
          </a:p>
          <a:p>
            <a:r>
              <a:rPr lang="en-US" sz="2400" dirty="0"/>
              <a:t>-: Tumor needs to be (relatively) localized</a:t>
            </a:r>
          </a:p>
        </p:txBody>
      </p:sp>
    </p:spTree>
    <p:extLst>
      <p:ext uri="{BB962C8B-B14F-4D97-AF65-F5344CB8AC3E}">
        <p14:creationId xmlns:p14="http://schemas.microsoft.com/office/powerpoint/2010/main" val="46333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5334000" cy="1325563"/>
          </a:xfrm>
        </p:spPr>
        <p:txBody>
          <a:bodyPr/>
          <a:lstStyle/>
          <a:p>
            <a:r>
              <a:rPr lang="en-US" dirty="0"/>
              <a:t>Waves are like…</a:t>
            </a:r>
          </a:p>
        </p:txBody>
      </p:sp>
      <p:sp>
        <p:nvSpPr>
          <p:cNvPr id="4" name="Title 1">
            <a:extLst>
              <a:ext uri="{FF2B5EF4-FFF2-40B4-BE49-F238E27FC236}">
                <a16:creationId xmlns:a16="http://schemas.microsoft.com/office/drawing/2014/main" id="{165992D5-731C-18E2-0F8C-69218EF7441D}"/>
              </a:ext>
            </a:extLst>
          </p:cNvPr>
          <p:cNvSpPr txBox="1">
            <a:spLocks/>
          </p:cNvSpPr>
          <p:nvPr/>
        </p:nvSpPr>
        <p:spPr>
          <a:xfrm>
            <a:off x="6096000" y="365124"/>
            <a:ext cx="51707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Poison!</a:t>
            </a:r>
          </a:p>
        </p:txBody>
      </p:sp>
      <p:pic>
        <p:nvPicPr>
          <p:cNvPr id="17" name="Content Placeholder 16">
            <a:extLst>
              <a:ext uri="{FF2B5EF4-FFF2-40B4-BE49-F238E27FC236}">
                <a16:creationId xmlns:a16="http://schemas.microsoft.com/office/drawing/2014/main" id="{2B67CBE6-0745-F67D-AD46-B0636638CA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0298" y="1825625"/>
            <a:ext cx="4017404" cy="4351338"/>
          </a:xfrm>
        </p:spPr>
      </p:pic>
      <p:pic>
        <p:nvPicPr>
          <p:cNvPr id="7" name="Content Placeholder 6" descr="A picture containing cup, coffee, indoor&#10;&#10;Description automatically generated">
            <a:extLst>
              <a:ext uri="{FF2B5EF4-FFF2-40B4-BE49-F238E27FC236}">
                <a16:creationId xmlns:a16="http://schemas.microsoft.com/office/drawing/2014/main" id="{D39D5EE4-9A8A-DFFF-5F57-2DBCD3FB44F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339137" y="1924554"/>
            <a:ext cx="1800476" cy="4153480"/>
          </a:xfrm>
        </p:spPr>
      </p:pic>
    </p:spTree>
    <p:extLst>
      <p:ext uri="{BB962C8B-B14F-4D97-AF65-F5344CB8AC3E}">
        <p14:creationId xmlns:p14="http://schemas.microsoft.com/office/powerpoint/2010/main" val="42680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15AF5C0-48FD-9495-1396-BC8D9E94C901}"/>
              </a:ext>
            </a:extLst>
          </p:cNvPr>
          <p:cNvCxnSpPr>
            <a:cxnSpLocks/>
          </p:cNvCxnSpPr>
          <p:nvPr/>
        </p:nvCxnSpPr>
        <p:spPr>
          <a:xfrm>
            <a:off x="3571240" y="4369816"/>
            <a:ext cx="7574643" cy="2360295"/>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Content Placeholder 8">
            <a:extLst>
              <a:ext uri="{FF2B5EF4-FFF2-40B4-BE49-F238E27FC236}">
                <a16:creationId xmlns:a16="http://schemas.microsoft.com/office/drawing/2014/main" id="{6D7F70C0-405F-3744-5A2A-83B46089791C}"/>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1023256" y="1615871"/>
            <a:ext cx="4811486" cy="4811486"/>
          </a:xfrm>
        </p:spPr>
      </p:pic>
      <p:cxnSp>
        <p:nvCxnSpPr>
          <p:cNvPr id="47" name="Straight Connector 46">
            <a:extLst>
              <a:ext uri="{FF2B5EF4-FFF2-40B4-BE49-F238E27FC236}">
                <a16:creationId xmlns:a16="http://schemas.microsoft.com/office/drawing/2014/main" id="{10E0BA6E-32CE-1B44-9DBD-465F2649818E}"/>
              </a:ext>
            </a:extLst>
          </p:cNvPr>
          <p:cNvCxnSpPr>
            <a:cxnSpLocks/>
          </p:cNvCxnSpPr>
          <p:nvPr/>
        </p:nvCxnSpPr>
        <p:spPr>
          <a:xfrm>
            <a:off x="3627120" y="4392736"/>
            <a:ext cx="1932432" cy="601821"/>
          </a:xfrm>
          <a:prstGeom prst="line">
            <a:avLst/>
          </a:prstGeom>
          <a:ln w="1651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10330544" cy="1325563"/>
          </a:xfrm>
        </p:spPr>
        <p:txBody>
          <a:bodyPr/>
          <a:lstStyle/>
          <a:p>
            <a:r>
              <a:rPr lang="en-US" dirty="0"/>
              <a:t>Targeting the tumor </a:t>
            </a:r>
          </a:p>
        </p:txBody>
      </p:sp>
      <p:cxnSp>
        <p:nvCxnSpPr>
          <p:cNvPr id="16" name="Straight Connector 15">
            <a:extLst>
              <a:ext uri="{FF2B5EF4-FFF2-40B4-BE49-F238E27FC236}">
                <a16:creationId xmlns:a16="http://schemas.microsoft.com/office/drawing/2014/main" id="{CD157EA6-4E46-49D0-537E-F7CB1A3A075F}"/>
              </a:ext>
            </a:extLst>
          </p:cNvPr>
          <p:cNvCxnSpPr>
            <a:cxnSpLocks/>
            <a:endCxn id="14" idx="3"/>
          </p:cNvCxnSpPr>
          <p:nvPr/>
        </p:nvCxnSpPr>
        <p:spPr>
          <a:xfrm>
            <a:off x="2737810" y="4007087"/>
            <a:ext cx="8430933" cy="14533"/>
          </a:xfrm>
          <a:prstGeom prst="line">
            <a:avLst/>
          </a:prstGeom>
          <a:ln w="2032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C726FD-9B82-7C80-5EF3-21D2A2C4772B}"/>
              </a:ext>
            </a:extLst>
          </p:cNvPr>
          <p:cNvCxnSpPr>
            <a:cxnSpLocks/>
          </p:cNvCxnSpPr>
          <p:nvPr/>
        </p:nvCxnSpPr>
        <p:spPr>
          <a:xfrm flipV="1">
            <a:off x="3627120" y="1615871"/>
            <a:ext cx="7447280" cy="2051889"/>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054D86F-281F-9B57-FC96-63E550C5055D}"/>
              </a:ext>
            </a:extLst>
          </p:cNvPr>
          <p:cNvCxnSpPr>
            <a:cxnSpLocks/>
          </p:cNvCxnSpPr>
          <p:nvPr/>
        </p:nvCxnSpPr>
        <p:spPr>
          <a:xfrm flipV="1">
            <a:off x="3627119" y="3090090"/>
            <a:ext cx="2046094" cy="577670"/>
          </a:xfrm>
          <a:prstGeom prst="line">
            <a:avLst/>
          </a:prstGeom>
          <a:ln w="19685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Graphic 33">
            <a:extLst>
              <a:ext uri="{FF2B5EF4-FFF2-40B4-BE49-F238E27FC236}">
                <a16:creationId xmlns:a16="http://schemas.microsoft.com/office/drawing/2014/main" id="{D19231AB-CD18-DC78-FC8F-9B77DB516D8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268297" y="2693298"/>
            <a:ext cx="2653289" cy="2674686"/>
          </a:xfrm>
          <a:prstGeom prst="rect">
            <a:avLst/>
          </a:prstGeom>
        </p:spPr>
      </p:pic>
      <p:pic>
        <p:nvPicPr>
          <p:cNvPr id="14" name="Content Placeholder 13">
            <a:extLst>
              <a:ext uri="{FF2B5EF4-FFF2-40B4-BE49-F238E27FC236}">
                <a16:creationId xmlns:a16="http://schemas.microsoft.com/office/drawing/2014/main" id="{5377DC3A-FD81-3213-7D3E-24242CE0765B}"/>
              </a:ext>
            </a:extLst>
          </p:cNvPr>
          <p:cNvPicPr>
            <a:picLocks noGrp="1" noChangeAspect="1"/>
          </p:cNvPicPr>
          <p:nvPr>
            <p:ph sz="half" idx="2"/>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46568" y="1247940"/>
            <a:ext cx="3922175" cy="5547359"/>
          </a:xfrm>
        </p:spPr>
      </p:pic>
      <p:pic>
        <p:nvPicPr>
          <p:cNvPr id="6" name="Graphic 5">
            <a:extLst>
              <a:ext uri="{FF2B5EF4-FFF2-40B4-BE49-F238E27FC236}">
                <a16:creationId xmlns:a16="http://schemas.microsoft.com/office/drawing/2014/main" id="{D15527E1-443B-3BEE-A135-7B0B7A03E5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08685" y="3740474"/>
            <a:ext cx="445505" cy="416560"/>
          </a:xfrm>
          <a:prstGeom prst="rect">
            <a:avLst/>
          </a:prstGeom>
        </p:spPr>
      </p:pic>
    </p:spTree>
    <p:extLst>
      <p:ext uri="{BB962C8B-B14F-4D97-AF65-F5344CB8AC3E}">
        <p14:creationId xmlns:p14="http://schemas.microsoft.com/office/powerpoint/2010/main" val="484062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par>
                          <p:cTn id="38" fill="hold">
                            <p:stCondLst>
                              <p:cond delay="500"/>
                            </p:stCondLst>
                            <p:childTnLst>
                              <p:par>
                                <p:cTn id="39" presetID="10" presetClass="exit" presetSubtype="0" fill="hold" nodeType="after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88DEC-63BB-32C2-93E9-B749856B7873}"/>
              </a:ext>
            </a:extLst>
          </p:cNvPr>
          <p:cNvSpPr>
            <a:spLocks noGrp="1"/>
          </p:cNvSpPr>
          <p:nvPr>
            <p:ph type="title"/>
          </p:nvPr>
        </p:nvSpPr>
        <p:spPr/>
        <p:txBody>
          <a:bodyPr/>
          <a:lstStyle/>
          <a:p>
            <a:r>
              <a:rPr lang="en-US" dirty="0"/>
              <a:t>Multi-Leaf Collimator</a:t>
            </a:r>
          </a:p>
        </p:txBody>
      </p:sp>
      <p:pic>
        <p:nvPicPr>
          <p:cNvPr id="4" name="Picture 3" descr="A picture containing text, yellow&#10;&#10;Description automatically generated">
            <a:extLst>
              <a:ext uri="{FF2B5EF4-FFF2-40B4-BE49-F238E27FC236}">
                <a16:creationId xmlns:a16="http://schemas.microsoft.com/office/drawing/2014/main" id="{F105BECB-150D-ADB1-26BD-5626E5F1E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950" y="2959753"/>
            <a:ext cx="2752725" cy="2428875"/>
          </a:xfrm>
          <a:prstGeom prst="rect">
            <a:avLst/>
          </a:prstGeom>
        </p:spPr>
      </p:pic>
      <p:pic>
        <p:nvPicPr>
          <p:cNvPr id="6" name="Picture 5" descr="A picture containing indoor, linear accelerator, device, miller&#10;&#10;Description automatically generated">
            <a:extLst>
              <a:ext uri="{FF2B5EF4-FFF2-40B4-BE49-F238E27FC236}">
                <a16:creationId xmlns:a16="http://schemas.microsoft.com/office/drawing/2014/main" id="{42A4C165-6F5A-3C69-1D4F-890EDF7D1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690688"/>
            <a:ext cx="6031992" cy="4572000"/>
          </a:xfrm>
          <a:prstGeom prst="rect">
            <a:avLst/>
          </a:prstGeom>
        </p:spPr>
      </p:pic>
      <p:cxnSp>
        <p:nvCxnSpPr>
          <p:cNvPr id="7" name="Straight Arrow Connector 6">
            <a:extLst>
              <a:ext uri="{FF2B5EF4-FFF2-40B4-BE49-F238E27FC236}">
                <a16:creationId xmlns:a16="http://schemas.microsoft.com/office/drawing/2014/main" id="{933034AA-40F0-80B8-5264-7C920D57605D}"/>
              </a:ext>
            </a:extLst>
          </p:cNvPr>
          <p:cNvCxnSpPr>
            <a:cxnSpLocks/>
          </p:cNvCxnSpPr>
          <p:nvPr/>
        </p:nvCxnSpPr>
        <p:spPr>
          <a:xfrm>
            <a:off x="1752600" y="2124075"/>
            <a:ext cx="1581150" cy="22860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379B8F3-057B-717F-D90B-2651FDF405C7}"/>
              </a:ext>
            </a:extLst>
          </p:cNvPr>
          <p:cNvSpPr/>
          <p:nvPr/>
        </p:nvSpPr>
        <p:spPr>
          <a:xfrm rot="19998805">
            <a:off x="2295525" y="3062288"/>
            <a:ext cx="819150" cy="40957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B7C8C33D-8D63-EA28-6BE1-595CD6FEC994}"/>
              </a:ext>
            </a:extLst>
          </p:cNvPr>
          <p:cNvSpPr/>
          <p:nvPr/>
        </p:nvSpPr>
        <p:spPr>
          <a:xfrm>
            <a:off x="3044825" y="2276400"/>
            <a:ext cx="5937250" cy="866849"/>
          </a:xfrm>
          <a:custGeom>
            <a:avLst/>
            <a:gdLst>
              <a:gd name="connsiteX0" fmla="*/ 0 w 5915025"/>
              <a:gd name="connsiteY0" fmla="*/ 790649 h 828749"/>
              <a:gd name="connsiteX1" fmla="*/ 3514725 w 5915025"/>
              <a:gd name="connsiteY1" fmla="*/ 74 h 828749"/>
              <a:gd name="connsiteX2" fmla="*/ 5915025 w 5915025"/>
              <a:gd name="connsiteY2" fmla="*/ 828749 h 828749"/>
            </a:gdLst>
            <a:ahLst/>
            <a:cxnLst>
              <a:cxn ang="0">
                <a:pos x="connsiteX0" y="connsiteY0"/>
              </a:cxn>
              <a:cxn ang="0">
                <a:pos x="connsiteX1" y="connsiteY1"/>
              </a:cxn>
              <a:cxn ang="0">
                <a:pos x="connsiteX2" y="connsiteY2"/>
              </a:cxn>
            </a:cxnLst>
            <a:rect l="l" t="t" r="r" b="b"/>
            <a:pathLst>
              <a:path w="5915025" h="828749">
                <a:moveTo>
                  <a:pt x="0" y="790649"/>
                </a:moveTo>
                <a:cubicBezTo>
                  <a:pt x="1264444" y="392186"/>
                  <a:pt x="2528888" y="-6276"/>
                  <a:pt x="3514725" y="74"/>
                </a:cubicBezTo>
                <a:cubicBezTo>
                  <a:pt x="4500562" y="6424"/>
                  <a:pt x="5207793" y="417586"/>
                  <a:pt x="5915025" y="828749"/>
                </a:cubicBezTo>
              </a:path>
            </a:pathLst>
          </a:custGeom>
          <a:noFill/>
          <a:ln w="762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19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9C7B3-943C-FFE5-24A3-00A4127F79E4}"/>
              </a:ext>
            </a:extLst>
          </p:cNvPr>
          <p:cNvSpPr>
            <a:spLocks noGrp="1"/>
          </p:cNvSpPr>
          <p:nvPr>
            <p:ph type="title"/>
          </p:nvPr>
        </p:nvSpPr>
        <p:spPr/>
        <p:txBody>
          <a:bodyPr/>
          <a:lstStyle/>
          <a:p>
            <a:r>
              <a:rPr lang="en-US" dirty="0"/>
              <a:t>Dose Spread</a:t>
            </a:r>
          </a:p>
        </p:txBody>
      </p:sp>
      <p:pic>
        <p:nvPicPr>
          <p:cNvPr id="5" name="Content Placeholder 4" descr="A picture containing light&#10;&#10;Description automatically generated">
            <a:extLst>
              <a:ext uri="{FF2B5EF4-FFF2-40B4-BE49-F238E27FC236}">
                <a16:creationId xmlns:a16="http://schemas.microsoft.com/office/drawing/2014/main" id="{A51FA781-2CF6-4E77-9819-0E01407DCA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614" b="14338"/>
          <a:stretch/>
        </p:blipFill>
        <p:spPr>
          <a:xfrm>
            <a:off x="828675" y="1690688"/>
            <a:ext cx="7296150" cy="4652945"/>
          </a:xfrm>
        </p:spPr>
      </p:pic>
      <p:pic>
        <p:nvPicPr>
          <p:cNvPr id="7" name="Picture 6" descr="Background pattern&#10;&#10;Description automatically generated">
            <a:extLst>
              <a:ext uri="{FF2B5EF4-FFF2-40B4-BE49-F238E27FC236}">
                <a16:creationId xmlns:a16="http://schemas.microsoft.com/office/drawing/2014/main" id="{FA65F3C8-7B5F-67C4-EEC3-A1F286787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300912" y="3917148"/>
            <a:ext cx="2857500" cy="200025"/>
          </a:xfrm>
          <a:prstGeom prst="rect">
            <a:avLst/>
          </a:prstGeom>
        </p:spPr>
      </p:pic>
      <p:sp>
        <p:nvSpPr>
          <p:cNvPr id="8" name="TextBox 7">
            <a:extLst>
              <a:ext uri="{FF2B5EF4-FFF2-40B4-BE49-F238E27FC236}">
                <a16:creationId xmlns:a16="http://schemas.microsoft.com/office/drawing/2014/main" id="{54A8D253-D373-C233-AD82-99FE931ACA77}"/>
              </a:ext>
            </a:extLst>
          </p:cNvPr>
          <p:cNvSpPr txBox="1"/>
          <p:nvPr/>
        </p:nvSpPr>
        <p:spPr>
          <a:xfrm>
            <a:off x="8829675" y="2403744"/>
            <a:ext cx="718274" cy="369332"/>
          </a:xfrm>
          <a:prstGeom prst="rect">
            <a:avLst/>
          </a:prstGeom>
          <a:noFill/>
        </p:spPr>
        <p:txBody>
          <a:bodyPr wrap="none" rtlCol="0">
            <a:spAutoFit/>
          </a:bodyPr>
          <a:lstStyle/>
          <a:p>
            <a:r>
              <a:rPr lang="en-US" dirty="0"/>
              <a:t>80 </a:t>
            </a:r>
            <a:r>
              <a:rPr lang="en-US" dirty="0" err="1"/>
              <a:t>Gy</a:t>
            </a:r>
            <a:endParaRPr lang="en-US" dirty="0"/>
          </a:p>
        </p:txBody>
      </p:sp>
      <p:sp>
        <p:nvSpPr>
          <p:cNvPr id="9" name="TextBox 8">
            <a:extLst>
              <a:ext uri="{FF2B5EF4-FFF2-40B4-BE49-F238E27FC236}">
                <a16:creationId xmlns:a16="http://schemas.microsoft.com/office/drawing/2014/main" id="{AF27B0A2-A024-4B8D-407B-CF4DADB73FE8}"/>
              </a:ext>
            </a:extLst>
          </p:cNvPr>
          <p:cNvSpPr txBox="1"/>
          <p:nvPr/>
        </p:nvSpPr>
        <p:spPr>
          <a:xfrm>
            <a:off x="8829675" y="5261245"/>
            <a:ext cx="601255" cy="369332"/>
          </a:xfrm>
          <a:prstGeom prst="rect">
            <a:avLst/>
          </a:prstGeom>
          <a:noFill/>
        </p:spPr>
        <p:txBody>
          <a:bodyPr wrap="none" rtlCol="0">
            <a:spAutoFit/>
          </a:bodyPr>
          <a:lstStyle/>
          <a:p>
            <a:r>
              <a:rPr lang="en-US" dirty="0"/>
              <a:t>0 </a:t>
            </a:r>
            <a:r>
              <a:rPr lang="en-US" dirty="0" err="1"/>
              <a:t>Gy</a:t>
            </a:r>
            <a:endParaRPr lang="en-US" dirty="0"/>
          </a:p>
        </p:txBody>
      </p:sp>
      <p:sp>
        <p:nvSpPr>
          <p:cNvPr id="10" name="TextBox 9">
            <a:extLst>
              <a:ext uri="{FF2B5EF4-FFF2-40B4-BE49-F238E27FC236}">
                <a16:creationId xmlns:a16="http://schemas.microsoft.com/office/drawing/2014/main" id="{2D70EBA5-2CD6-5B28-C520-2376D94A0D5E}"/>
              </a:ext>
            </a:extLst>
          </p:cNvPr>
          <p:cNvSpPr txBox="1"/>
          <p:nvPr/>
        </p:nvSpPr>
        <p:spPr>
          <a:xfrm>
            <a:off x="9549652" y="2403744"/>
            <a:ext cx="1284326" cy="369332"/>
          </a:xfrm>
          <a:prstGeom prst="rect">
            <a:avLst/>
          </a:prstGeom>
          <a:noFill/>
        </p:spPr>
        <p:txBody>
          <a:bodyPr wrap="none" rtlCol="0">
            <a:spAutoFit/>
          </a:bodyPr>
          <a:lstStyle/>
          <a:p>
            <a:r>
              <a:rPr lang="en-US" i="1" dirty="0"/>
              <a:t>“high dose”</a:t>
            </a:r>
          </a:p>
        </p:txBody>
      </p:sp>
      <p:sp>
        <p:nvSpPr>
          <p:cNvPr id="11" name="TextBox 10">
            <a:extLst>
              <a:ext uri="{FF2B5EF4-FFF2-40B4-BE49-F238E27FC236}">
                <a16:creationId xmlns:a16="http://schemas.microsoft.com/office/drawing/2014/main" id="{4889B537-DC34-B2B1-BA0D-A84A8F6C5B9E}"/>
              </a:ext>
            </a:extLst>
          </p:cNvPr>
          <p:cNvSpPr txBox="1"/>
          <p:nvPr/>
        </p:nvSpPr>
        <p:spPr>
          <a:xfrm>
            <a:off x="9630956" y="5261245"/>
            <a:ext cx="1203022" cy="369332"/>
          </a:xfrm>
          <a:prstGeom prst="rect">
            <a:avLst/>
          </a:prstGeom>
          <a:noFill/>
        </p:spPr>
        <p:txBody>
          <a:bodyPr wrap="none" rtlCol="0">
            <a:spAutoFit/>
          </a:bodyPr>
          <a:lstStyle/>
          <a:p>
            <a:r>
              <a:rPr lang="en-US" i="1" dirty="0"/>
              <a:t>“low dose”</a:t>
            </a:r>
          </a:p>
        </p:txBody>
      </p:sp>
    </p:spTree>
    <p:extLst>
      <p:ext uri="{BB962C8B-B14F-4D97-AF65-F5344CB8AC3E}">
        <p14:creationId xmlns:p14="http://schemas.microsoft.com/office/powerpoint/2010/main" val="2817841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Spreading rays</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06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p:txBody>
          <a:bodyPr/>
          <a:lstStyle/>
          <a:p>
            <a:r>
              <a:rPr lang="en-US" dirty="0"/>
              <a:t>Irradiation strategy</a:t>
            </a:r>
          </a:p>
        </p:txBody>
      </p:sp>
      <p:pic>
        <p:nvPicPr>
          <p:cNvPr id="5" name="Content Placeholder 4">
            <a:extLst>
              <a:ext uri="{FF2B5EF4-FFF2-40B4-BE49-F238E27FC236}">
                <a16:creationId xmlns:a16="http://schemas.microsoft.com/office/drawing/2014/main" id="{C1F6933A-C841-4F91-AC32-9AEC69E39A20}"/>
              </a:ext>
            </a:extLst>
          </p:cNvPr>
          <p:cNvPicPr>
            <a:picLocks noGrp="1" noChangeAspect="1"/>
          </p:cNvPicPr>
          <p:nvPr>
            <p:ph idx="1"/>
          </p:nvPr>
        </p:nvPicPr>
        <p:blipFill>
          <a:blip r:embed="rId3"/>
          <a:stretch>
            <a:fillRect/>
          </a:stretch>
        </p:blipFill>
        <p:spPr>
          <a:xfrm>
            <a:off x="4266754" y="3429000"/>
            <a:ext cx="3658491" cy="1914525"/>
          </a:xfrm>
        </p:spPr>
      </p:pic>
      <p:cxnSp>
        <p:nvCxnSpPr>
          <p:cNvPr id="7" name="Straight Arrow Connector 6">
            <a:extLst>
              <a:ext uri="{FF2B5EF4-FFF2-40B4-BE49-F238E27FC236}">
                <a16:creationId xmlns:a16="http://schemas.microsoft.com/office/drawing/2014/main" id="{F3F5A9AD-11A6-B4DD-850D-CAD6CCB852FB}"/>
              </a:ext>
            </a:extLst>
          </p:cNvPr>
          <p:cNvCxnSpPr/>
          <p:nvPr/>
        </p:nvCxnSpPr>
        <p:spPr>
          <a:xfrm>
            <a:off x="6115050" y="1895475"/>
            <a:ext cx="0" cy="131445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B0FD8E2-E522-EC16-8C54-13646BE6C442}"/>
              </a:ext>
            </a:extLst>
          </p:cNvPr>
          <p:cNvCxnSpPr>
            <a:cxnSpLocks/>
          </p:cNvCxnSpPr>
          <p:nvPr/>
        </p:nvCxnSpPr>
        <p:spPr>
          <a:xfrm>
            <a:off x="3038029"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6E604C5-B200-F58D-9A4B-969286D520D1}"/>
              </a:ext>
            </a:extLst>
          </p:cNvPr>
          <p:cNvCxnSpPr>
            <a:cxnSpLocks/>
          </p:cNvCxnSpPr>
          <p:nvPr/>
        </p:nvCxnSpPr>
        <p:spPr>
          <a:xfrm flipH="1">
            <a:off x="8115745" y="2414586"/>
            <a:ext cx="1038225" cy="7905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CA46779-DF74-B3D6-F007-42BE36F3E12C}"/>
              </a:ext>
            </a:extLst>
          </p:cNvPr>
          <p:cNvCxnSpPr>
            <a:cxnSpLocks/>
          </p:cNvCxnSpPr>
          <p:nvPr/>
        </p:nvCxnSpPr>
        <p:spPr>
          <a:xfrm flipV="1">
            <a:off x="3038029"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3A2D3EC-F23C-AA7B-4AE4-BB34B2F0F8E4}"/>
              </a:ext>
            </a:extLst>
          </p:cNvPr>
          <p:cNvCxnSpPr>
            <a:cxnSpLocks/>
          </p:cNvCxnSpPr>
          <p:nvPr/>
        </p:nvCxnSpPr>
        <p:spPr>
          <a:xfrm flipH="1" flipV="1">
            <a:off x="8115745" y="5343525"/>
            <a:ext cx="1038225" cy="571500"/>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C90852-04F2-117D-5DFA-C69ADA763E35}"/>
              </a:ext>
            </a:extLst>
          </p:cNvPr>
          <p:cNvCxnSpPr>
            <a:cxnSpLocks/>
          </p:cNvCxnSpPr>
          <p:nvPr/>
        </p:nvCxnSpPr>
        <p:spPr>
          <a:xfrm flipH="1" flipV="1">
            <a:off x="6696075"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34DF4F3-841E-8D57-7683-E780F59ABDBF}"/>
              </a:ext>
            </a:extLst>
          </p:cNvPr>
          <p:cNvCxnSpPr>
            <a:cxnSpLocks/>
          </p:cNvCxnSpPr>
          <p:nvPr/>
        </p:nvCxnSpPr>
        <p:spPr>
          <a:xfrm flipV="1">
            <a:off x="5043264" y="5657850"/>
            <a:ext cx="609600" cy="1019175"/>
          </a:xfrm>
          <a:prstGeom prst="straightConnector1">
            <a:avLst/>
          </a:prstGeom>
          <a:ln w="762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93CBA1CD-9477-1392-5DC7-9987E9439E37}"/>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a:off x="1871447" y="1516061"/>
            <a:ext cx="1133024" cy="1082673"/>
          </a:xfrm>
          <a:prstGeom prst="rect">
            <a:avLst/>
          </a:prstGeom>
        </p:spPr>
      </p:pic>
      <p:pic>
        <p:nvPicPr>
          <p:cNvPr id="6" name="Graphic 5">
            <a:extLst>
              <a:ext uri="{FF2B5EF4-FFF2-40B4-BE49-F238E27FC236}">
                <a16:creationId xmlns:a16="http://schemas.microsoft.com/office/drawing/2014/main" id="{0CCFE2D8-C5B2-DB48-7A39-FA5B9877E652}"/>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a:off x="5664427" y="973252"/>
            <a:ext cx="825047" cy="788382"/>
          </a:xfrm>
          <a:prstGeom prst="rect">
            <a:avLst/>
          </a:prstGeom>
        </p:spPr>
      </p:pic>
      <p:pic>
        <p:nvPicPr>
          <p:cNvPr id="9" name="Graphic 8">
            <a:extLst>
              <a:ext uri="{FF2B5EF4-FFF2-40B4-BE49-F238E27FC236}">
                <a16:creationId xmlns:a16="http://schemas.microsoft.com/office/drawing/2014/main" id="{6AEB8769-7DB8-2CF9-D6B8-7A97BED3B979}"/>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10800000">
            <a:off x="9202849" y="1511300"/>
            <a:ext cx="1133024" cy="1082673"/>
          </a:xfrm>
          <a:prstGeom prst="rect">
            <a:avLst/>
          </a:prstGeom>
        </p:spPr>
      </p:pic>
      <p:pic>
        <p:nvPicPr>
          <p:cNvPr id="12" name="Graphic 11">
            <a:extLst>
              <a:ext uri="{FF2B5EF4-FFF2-40B4-BE49-F238E27FC236}">
                <a16:creationId xmlns:a16="http://schemas.microsoft.com/office/drawing/2014/main" id="{66DF8369-8D66-7851-C70B-60D8AFBD7395}"/>
              </a:ext>
            </a:extLst>
          </p:cNvPr>
          <p:cNvPicPr>
            <a:picLocks noChangeAspect="1"/>
          </p:cNvPicPr>
          <p:nvPr/>
        </p:nvPicPr>
        <p:blipFill>
          <a:blip r:embed="rId4">
            <a:extLst>
              <a:ext uri="{28A0092B-C50C-407E-A947-70E740481C1C}">
                <a14:useLocalDpi xmlns:a14="http://schemas.microsoft.com/office/drawing/2010/main" val="0"/>
              </a:ext>
            </a:extLst>
          </a:blip>
          <a:srcRect l="9162" r="9162"/>
          <a:stretch/>
        </p:blipFill>
        <p:spPr>
          <a:xfrm rot="17730846" flipH="1">
            <a:off x="4765456" y="6065424"/>
            <a:ext cx="667856" cy="933452"/>
          </a:xfrm>
          <a:prstGeom prst="rect">
            <a:avLst/>
          </a:prstGeom>
        </p:spPr>
      </p:pic>
      <p:pic>
        <p:nvPicPr>
          <p:cNvPr id="13" name="Graphic 12">
            <a:extLst>
              <a:ext uri="{FF2B5EF4-FFF2-40B4-BE49-F238E27FC236}">
                <a16:creationId xmlns:a16="http://schemas.microsoft.com/office/drawing/2014/main" id="{F4A433E0-1AA5-2F23-4F2E-475B64783E1A}"/>
              </a:ext>
            </a:extLst>
          </p:cNvPr>
          <p:cNvPicPr>
            <a:picLocks noChangeAspect="1"/>
          </p:cNvPicPr>
          <p:nvPr/>
        </p:nvPicPr>
        <p:blipFill>
          <a:blip r:embed="rId4">
            <a:extLst>
              <a:ext uri="{28A0092B-C50C-407E-A947-70E740481C1C}">
                <a14:useLocalDpi xmlns:a14="http://schemas.microsoft.com/office/drawing/2010/main" val="0"/>
              </a:ext>
            </a:extLst>
          </a:blip>
          <a:srcRect l="18251" r="18251"/>
          <a:stretch/>
        </p:blipFill>
        <p:spPr>
          <a:xfrm rot="5400000">
            <a:off x="9522493" y="5239401"/>
            <a:ext cx="790575" cy="1421281"/>
          </a:xfrm>
          <a:prstGeom prst="rect">
            <a:avLst/>
          </a:prstGeom>
        </p:spPr>
      </p:pic>
      <p:pic>
        <p:nvPicPr>
          <p:cNvPr id="16" name="Graphic 15">
            <a:extLst>
              <a:ext uri="{FF2B5EF4-FFF2-40B4-BE49-F238E27FC236}">
                <a16:creationId xmlns:a16="http://schemas.microsoft.com/office/drawing/2014/main" id="{73EFD596-1F92-0FD9-5934-08654908C269}"/>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19482361">
            <a:off x="6945550" y="6134434"/>
            <a:ext cx="827342" cy="790575"/>
          </a:xfrm>
          <a:prstGeom prst="rect">
            <a:avLst/>
          </a:prstGeom>
        </p:spPr>
      </p:pic>
      <p:pic>
        <p:nvPicPr>
          <p:cNvPr id="17" name="Graphic 2">
            <a:extLst>
              <a:ext uri="{FF2B5EF4-FFF2-40B4-BE49-F238E27FC236}">
                <a16:creationId xmlns:a16="http://schemas.microsoft.com/office/drawing/2014/main" id="{FFB4502D-794C-2A48-0EB6-B8F0261B8E46}"/>
              </a:ext>
            </a:extLst>
          </p:cNvPr>
          <p:cNvPicPr>
            <a:picLocks noChangeAspect="1"/>
          </p:cNvPicPr>
          <p:nvPr/>
        </p:nvPicPr>
        <p:blipFill>
          <a:blip r:embed="rId4">
            <a:extLst>
              <a:ext uri="{28A0092B-C50C-407E-A947-70E740481C1C}">
                <a14:useLocalDpi xmlns:a14="http://schemas.microsoft.com/office/drawing/2010/main" val="0"/>
              </a:ext>
            </a:extLst>
          </a:blip>
          <a:srcRect t="8147" b="8147"/>
          <a:stretch/>
        </p:blipFill>
        <p:spPr>
          <a:xfrm rot="2999273">
            <a:off x="1757378" y="5707481"/>
            <a:ext cx="1514431" cy="909475"/>
          </a:xfrm>
          <a:prstGeom prst="rect">
            <a:avLst/>
          </a:prstGeom>
        </p:spPr>
      </p:pic>
    </p:spTree>
    <p:extLst>
      <p:ext uri="{BB962C8B-B14F-4D97-AF65-F5344CB8AC3E}">
        <p14:creationId xmlns:p14="http://schemas.microsoft.com/office/powerpoint/2010/main" val="298205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9C4BB-5FD9-25F7-5D74-D1DE2FEC03C1}"/>
              </a:ext>
            </a:extLst>
          </p:cNvPr>
          <p:cNvSpPr>
            <a:spLocks noGrp="1"/>
          </p:cNvSpPr>
          <p:nvPr>
            <p:ph type="title"/>
          </p:nvPr>
        </p:nvSpPr>
        <p:spPr/>
        <p:txBody>
          <a:bodyPr/>
          <a:lstStyle/>
          <a:p>
            <a:pPr algn="ctr"/>
            <a:r>
              <a:rPr lang="en-US" dirty="0"/>
              <a:t>Problem statement</a:t>
            </a:r>
          </a:p>
        </p:txBody>
      </p:sp>
      <p:grpSp>
        <p:nvGrpSpPr>
          <p:cNvPr id="4" name="Group 3">
            <a:extLst>
              <a:ext uri="{FF2B5EF4-FFF2-40B4-BE49-F238E27FC236}">
                <a16:creationId xmlns:a16="http://schemas.microsoft.com/office/drawing/2014/main" id="{B407B3DE-C225-73F3-A58E-4EE9D00B285C}"/>
              </a:ext>
            </a:extLst>
          </p:cNvPr>
          <p:cNvGrpSpPr/>
          <p:nvPr/>
        </p:nvGrpSpPr>
        <p:grpSpPr>
          <a:xfrm>
            <a:off x="3830161" y="1690688"/>
            <a:ext cx="4531678" cy="4386982"/>
            <a:chOff x="0" y="1325563"/>
            <a:chExt cx="4531678" cy="4386982"/>
          </a:xfrm>
        </p:grpSpPr>
        <p:pic>
          <p:nvPicPr>
            <p:cNvPr id="3" name="Picture 2" descr="Table&#10;&#10;Description automatically generated">
              <a:extLst>
                <a:ext uri="{FF2B5EF4-FFF2-40B4-BE49-F238E27FC236}">
                  <a16:creationId xmlns:a16="http://schemas.microsoft.com/office/drawing/2014/main" id="{49C0DBD5-43E8-6C31-4144-D69E0CFF402F}"/>
                </a:ext>
              </a:extLst>
            </p:cNvPr>
            <p:cNvPicPr>
              <a:picLocks noChangeAspect="1"/>
            </p:cNvPicPr>
            <p:nvPr/>
          </p:nvPicPr>
          <p:blipFill>
            <a:blip r:embed="rId2"/>
            <a:stretch>
              <a:fillRect/>
            </a:stretch>
          </p:blipFill>
          <p:spPr>
            <a:xfrm>
              <a:off x="0" y="1325563"/>
              <a:ext cx="4531678" cy="4017650"/>
            </a:xfrm>
            <a:prstGeom prst="rect">
              <a:avLst/>
            </a:prstGeom>
          </p:spPr>
        </p:pic>
        <p:sp>
          <p:nvSpPr>
            <p:cNvPr id="6" name="TextBox 5">
              <a:extLst>
                <a:ext uri="{FF2B5EF4-FFF2-40B4-BE49-F238E27FC236}">
                  <a16:creationId xmlns:a16="http://schemas.microsoft.com/office/drawing/2014/main" id="{FBA481F2-1C78-1235-24CB-44DC8FC5015F}"/>
                </a:ext>
              </a:extLst>
            </p:cNvPr>
            <p:cNvSpPr txBox="1"/>
            <p:nvPr/>
          </p:nvSpPr>
          <p:spPr>
            <a:xfrm>
              <a:off x="1302209" y="5343213"/>
              <a:ext cx="1927259" cy="369332"/>
            </a:xfrm>
            <a:prstGeom prst="rect">
              <a:avLst/>
            </a:prstGeom>
            <a:noFill/>
          </p:spPr>
          <p:txBody>
            <a:bodyPr wrap="none" rtlCol="0">
              <a:spAutoFit/>
            </a:bodyPr>
            <a:lstStyle/>
            <a:p>
              <a:r>
                <a:rPr lang="en-US" dirty="0"/>
                <a:t>List of “objectives”</a:t>
              </a:r>
            </a:p>
          </p:txBody>
        </p:sp>
      </p:grpSp>
      <p:pic>
        <p:nvPicPr>
          <p:cNvPr id="8" name="Picture 7" descr="A person with a stethoscope around his neck&#10;&#10;Description automatically generated">
            <a:extLst>
              <a:ext uri="{FF2B5EF4-FFF2-40B4-BE49-F238E27FC236}">
                <a16:creationId xmlns:a16="http://schemas.microsoft.com/office/drawing/2014/main" id="{D3312E7B-00F2-0030-A739-F34C6A9A6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61" y="2784468"/>
            <a:ext cx="2923870" cy="2923870"/>
          </a:xfrm>
          <a:prstGeom prst="rect">
            <a:avLst/>
          </a:prstGeom>
        </p:spPr>
      </p:pic>
      <p:cxnSp>
        <p:nvCxnSpPr>
          <p:cNvPr id="10" name="Straight Arrow Connector 9">
            <a:extLst>
              <a:ext uri="{FF2B5EF4-FFF2-40B4-BE49-F238E27FC236}">
                <a16:creationId xmlns:a16="http://schemas.microsoft.com/office/drawing/2014/main" id="{DD023F4A-AFC6-682B-6327-26307E7D574B}"/>
              </a:ext>
            </a:extLst>
          </p:cNvPr>
          <p:cNvCxnSpPr>
            <a:endCxn id="3" idx="1"/>
          </p:cNvCxnSpPr>
          <p:nvPr/>
        </p:nvCxnSpPr>
        <p:spPr>
          <a:xfrm flipV="1">
            <a:off x="2400300" y="3699513"/>
            <a:ext cx="1429861" cy="1015362"/>
          </a:xfrm>
          <a:prstGeom prst="straightConnector1">
            <a:avLst/>
          </a:prstGeom>
          <a:ln w="762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267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19" name="Content Placeholder 18" descr="Text&#10;&#10;Description automatically generated">
            <a:extLst>
              <a:ext uri="{FF2B5EF4-FFF2-40B4-BE49-F238E27FC236}">
                <a16:creationId xmlns:a16="http://schemas.microsoft.com/office/drawing/2014/main" id="{8E1E8791-A48E-B924-ED24-3CA9B310C3DB}"/>
              </a:ext>
            </a:extLst>
          </p:cNvPr>
          <p:cNvPicPr>
            <a:picLocks noGrp="1" noChangeAspect="1"/>
          </p:cNvPicPr>
          <p:nvPr>
            <p:ph idx="1"/>
          </p:nvPr>
        </p:nvPicPr>
        <p:blipFill rotWithShape="1">
          <a:blip r:embed="rId3"/>
          <a:srcRect t="10580"/>
          <a:stretch/>
        </p:blipFill>
        <p:spPr>
          <a:xfrm>
            <a:off x="1195499" y="1314450"/>
            <a:ext cx="9839101" cy="5543549"/>
          </a:xfrm>
          <a:prstGeom prst="rect">
            <a:avLst/>
          </a:prstGeom>
        </p:spPr>
      </p:pic>
    </p:spTree>
    <p:extLst>
      <p:ext uri="{BB962C8B-B14F-4D97-AF65-F5344CB8AC3E}">
        <p14:creationId xmlns:p14="http://schemas.microsoft.com/office/powerpoint/2010/main" val="440216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447D-7695-40FB-4A9F-43B6D6505A34}"/>
              </a:ext>
            </a:extLst>
          </p:cNvPr>
          <p:cNvSpPr>
            <a:spLocks noGrp="1"/>
          </p:cNvSpPr>
          <p:nvPr>
            <p:ph type="title"/>
          </p:nvPr>
        </p:nvSpPr>
        <p:spPr>
          <a:xfrm>
            <a:off x="857250" y="1"/>
            <a:ext cx="10515600" cy="1314450"/>
          </a:xfrm>
        </p:spPr>
        <p:txBody>
          <a:bodyPr/>
          <a:lstStyle/>
          <a:p>
            <a:r>
              <a:rPr lang="en-US" dirty="0"/>
              <a:t>Mathematical formulation</a:t>
            </a:r>
          </a:p>
        </p:txBody>
      </p:sp>
      <p:pic>
        <p:nvPicPr>
          <p:cNvPr id="6" name="Content Placeholder 5" descr="Graphical user interface, text, application&#10;&#10;Description automatically generated">
            <a:extLst>
              <a:ext uri="{FF2B5EF4-FFF2-40B4-BE49-F238E27FC236}">
                <a16:creationId xmlns:a16="http://schemas.microsoft.com/office/drawing/2014/main" id="{6EA4323F-ADA9-1D01-46E1-351C9E2F9AFB}"/>
              </a:ext>
            </a:extLst>
          </p:cNvPr>
          <p:cNvPicPr>
            <a:picLocks noGrp="1" noChangeAspect="1"/>
          </p:cNvPicPr>
          <p:nvPr>
            <p:ph idx="1"/>
          </p:nvPr>
        </p:nvPicPr>
        <p:blipFill rotWithShape="1">
          <a:blip r:embed="rId3"/>
          <a:srcRect t="1" b="84677"/>
          <a:stretch/>
        </p:blipFill>
        <p:spPr>
          <a:xfrm>
            <a:off x="857250" y="1314451"/>
            <a:ext cx="10477500" cy="406401"/>
          </a:xfrm>
          <a:prstGeom prst="rect">
            <a:avLst/>
          </a:prstGeom>
        </p:spPr>
      </p:pic>
      <p:pic>
        <p:nvPicPr>
          <p:cNvPr id="7" name="Picture 6" descr="Text&#10;&#10;Description automatically generated">
            <a:extLst>
              <a:ext uri="{FF2B5EF4-FFF2-40B4-BE49-F238E27FC236}">
                <a16:creationId xmlns:a16="http://schemas.microsoft.com/office/drawing/2014/main" id="{DE1FFE64-57CE-0A8B-45D0-EFFB956CDDF1}"/>
              </a:ext>
            </a:extLst>
          </p:cNvPr>
          <p:cNvPicPr>
            <a:picLocks noChangeAspect="1"/>
          </p:cNvPicPr>
          <p:nvPr/>
        </p:nvPicPr>
        <p:blipFill rotWithShape="1">
          <a:blip r:embed="rId4"/>
          <a:srcRect b="85422"/>
          <a:stretch/>
        </p:blipFill>
        <p:spPr>
          <a:xfrm>
            <a:off x="857250" y="4183745"/>
            <a:ext cx="10515600" cy="406401"/>
          </a:xfrm>
          <a:prstGeom prst="rect">
            <a:avLst/>
          </a:prstGeom>
        </p:spPr>
      </p:pic>
      <p:pic>
        <p:nvPicPr>
          <p:cNvPr id="8" name="Picture 7" descr="Text&#10;&#10;Description automatically generated">
            <a:extLst>
              <a:ext uri="{FF2B5EF4-FFF2-40B4-BE49-F238E27FC236}">
                <a16:creationId xmlns:a16="http://schemas.microsoft.com/office/drawing/2014/main" id="{C1EBEABE-D4D7-D12F-9137-350A3AD36847}"/>
              </a:ext>
            </a:extLst>
          </p:cNvPr>
          <p:cNvPicPr>
            <a:picLocks noChangeAspect="1"/>
          </p:cNvPicPr>
          <p:nvPr/>
        </p:nvPicPr>
        <p:blipFill rotWithShape="1">
          <a:blip r:embed="rId4"/>
          <a:srcRect l="28976" t="36310" r="30030" b="44690"/>
          <a:stretch/>
        </p:blipFill>
        <p:spPr>
          <a:xfrm>
            <a:off x="3287714" y="4809462"/>
            <a:ext cx="5654671" cy="694796"/>
          </a:xfrm>
          <a:prstGeom prst="rect">
            <a:avLst/>
          </a:prstGeom>
        </p:spPr>
      </p:pic>
      <p:pic>
        <p:nvPicPr>
          <p:cNvPr id="9" name="Content Placeholder 5" descr="Graphical user interface, text, application&#10;&#10;Description automatically generated">
            <a:extLst>
              <a:ext uri="{FF2B5EF4-FFF2-40B4-BE49-F238E27FC236}">
                <a16:creationId xmlns:a16="http://schemas.microsoft.com/office/drawing/2014/main" id="{DFA8F8FD-01E2-E41B-6A3D-16995A5CFF03}"/>
              </a:ext>
            </a:extLst>
          </p:cNvPr>
          <p:cNvPicPr>
            <a:picLocks noChangeAspect="1"/>
          </p:cNvPicPr>
          <p:nvPr/>
        </p:nvPicPr>
        <p:blipFill rotWithShape="1">
          <a:blip r:embed="rId3"/>
          <a:srcRect l="31991" t="29790" r="29082" b="35598"/>
          <a:stretch/>
        </p:blipFill>
        <p:spPr>
          <a:xfrm>
            <a:off x="3543938" y="1720852"/>
            <a:ext cx="5104124" cy="1148881"/>
          </a:xfrm>
          <a:prstGeom prst="rect">
            <a:avLst/>
          </a:prstGeom>
        </p:spPr>
      </p:pic>
      <p:pic>
        <p:nvPicPr>
          <p:cNvPr id="10" name="Picture 9" descr="Table&#10;&#10;Description automatically generated">
            <a:extLst>
              <a:ext uri="{FF2B5EF4-FFF2-40B4-BE49-F238E27FC236}">
                <a16:creationId xmlns:a16="http://schemas.microsoft.com/office/drawing/2014/main" id="{2120F06C-A23B-AA5D-3927-27DF2C169FDD}"/>
              </a:ext>
            </a:extLst>
          </p:cNvPr>
          <p:cNvPicPr>
            <a:picLocks noChangeAspect="1"/>
          </p:cNvPicPr>
          <p:nvPr/>
        </p:nvPicPr>
        <p:blipFill>
          <a:blip r:embed="rId5"/>
          <a:stretch>
            <a:fillRect/>
          </a:stretch>
        </p:blipFill>
        <p:spPr>
          <a:xfrm>
            <a:off x="8906597" y="2353037"/>
            <a:ext cx="1944913" cy="1724301"/>
          </a:xfrm>
          <a:prstGeom prst="rect">
            <a:avLst/>
          </a:prstGeom>
        </p:spPr>
      </p:pic>
      <p:sp>
        <p:nvSpPr>
          <p:cNvPr id="11" name="Freeform: Shape 10">
            <a:extLst>
              <a:ext uri="{FF2B5EF4-FFF2-40B4-BE49-F238E27FC236}">
                <a16:creationId xmlns:a16="http://schemas.microsoft.com/office/drawing/2014/main" id="{1325ACAD-E0A3-13C0-AB56-35C138804262}"/>
              </a:ext>
            </a:extLst>
          </p:cNvPr>
          <p:cNvSpPr/>
          <p:nvPr/>
        </p:nvSpPr>
        <p:spPr>
          <a:xfrm>
            <a:off x="4366078" y="2800337"/>
            <a:ext cx="4690836" cy="475798"/>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4" name="Picture 13" descr="Text&#10;&#10;Description automatically generated">
            <a:extLst>
              <a:ext uri="{FF2B5EF4-FFF2-40B4-BE49-F238E27FC236}">
                <a16:creationId xmlns:a16="http://schemas.microsoft.com/office/drawing/2014/main" id="{7FF3661D-53D2-7A4F-93CD-B78748F0C252}"/>
              </a:ext>
            </a:extLst>
          </p:cNvPr>
          <p:cNvPicPr>
            <a:picLocks noChangeAspect="1"/>
          </p:cNvPicPr>
          <p:nvPr/>
        </p:nvPicPr>
        <p:blipFill rotWithShape="1">
          <a:blip r:embed="rId4"/>
          <a:srcRect l="27522" t="75315" r="57362" b="10796"/>
          <a:stretch/>
        </p:blipFill>
        <p:spPr>
          <a:xfrm>
            <a:off x="3287714" y="5670023"/>
            <a:ext cx="2387097" cy="581480"/>
          </a:xfrm>
          <a:prstGeom prst="rect">
            <a:avLst/>
          </a:prstGeom>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7615EC2-066A-73AF-A7E8-BE0EC4584C95}"/>
                  </a:ext>
                </a:extLst>
              </p:cNvPr>
              <p:cNvSpPr txBox="1"/>
              <p:nvPr/>
            </p:nvSpPr>
            <p:spPr>
              <a:xfrm>
                <a:off x="5800051" y="6232370"/>
                <a:ext cx="5533694" cy="369332"/>
              </a:xfrm>
              <a:prstGeom prst="rect">
                <a:avLst/>
              </a:prstGeom>
              <a:noFill/>
            </p:spPr>
            <p:txBody>
              <a:bodyPr wrap="none" rtlCol="0">
                <a:spAutoFit/>
              </a:bodyPr>
              <a:lstStyle/>
              <a:p>
                <a:r>
                  <a:rPr lang="en-US" i="1" dirty="0">
                    <a:solidFill>
                      <a:schemeClr val="bg1">
                        <a:lumMod val="50000"/>
                      </a:schemeClr>
                    </a:solidFill>
                  </a:rPr>
                  <a:t>if constraint is not satisfied for structure </a:t>
                </a:r>
                <a14:m>
                  <m:oMath xmlns:m="http://schemas.openxmlformats.org/officeDocument/2006/math">
                    <m:r>
                      <a:rPr lang="en-US" b="0" i="1" smtClean="0">
                        <a:solidFill>
                          <a:schemeClr val="bg1">
                            <a:lumMod val="50000"/>
                          </a:schemeClr>
                        </a:solidFill>
                        <a:latin typeface="Cambria Math" panose="02040503050406030204" pitchFamily="18" charset="0"/>
                      </a:rPr>
                      <m:t>𝑠</m:t>
                    </m:r>
                  </m:oMath>
                </a14:m>
                <a:r>
                  <a:rPr lang="en-US" i="1" dirty="0">
                    <a:solidFill>
                      <a:schemeClr val="bg1">
                        <a:lumMod val="50000"/>
                      </a:schemeClr>
                    </a:solidFill>
                  </a:rPr>
                  <a:t>, else </a:t>
                </a:r>
                <a14:m>
                  <m:oMath xmlns:m="http://schemas.openxmlformats.org/officeDocument/2006/math">
                    <m:sSub>
                      <m:sSubPr>
                        <m:ctrlPr>
                          <a:rPr lang="en-US" b="0" i="1" smtClean="0">
                            <a:solidFill>
                              <a:schemeClr val="bg1">
                                <a:lumMod val="50000"/>
                              </a:schemeClr>
                            </a:solidFill>
                            <a:latin typeface="Cambria Math" panose="02040503050406030204" pitchFamily="18" charset="0"/>
                          </a:rPr>
                        </m:ctrlPr>
                      </m:sSubPr>
                      <m:e>
                        <m:r>
                          <a:rPr lang="en-US" b="0" i="1" smtClean="0">
                            <a:solidFill>
                              <a:schemeClr val="bg1">
                                <a:lumMod val="50000"/>
                              </a:schemeClr>
                            </a:solidFill>
                            <a:latin typeface="Cambria Math" panose="02040503050406030204" pitchFamily="18" charset="0"/>
                          </a:rPr>
                          <m:t>𝑓</m:t>
                        </m:r>
                      </m:e>
                      <m:sub>
                        <m:r>
                          <a:rPr lang="en-US" b="0" i="1" smtClean="0">
                            <a:solidFill>
                              <a:schemeClr val="bg1">
                                <a:lumMod val="50000"/>
                              </a:schemeClr>
                            </a:solidFill>
                            <a:latin typeface="Cambria Math" panose="02040503050406030204" pitchFamily="18" charset="0"/>
                          </a:rPr>
                          <m:t>𝑠</m:t>
                        </m:r>
                      </m:sub>
                    </m:sSub>
                    <m:r>
                      <a:rPr lang="en-US" b="0" i="1" smtClean="0">
                        <a:solidFill>
                          <a:schemeClr val="bg1">
                            <a:lumMod val="50000"/>
                          </a:schemeClr>
                        </a:solidFill>
                        <a:latin typeface="Cambria Math" panose="02040503050406030204" pitchFamily="18" charset="0"/>
                      </a:rPr>
                      <m:t>(</m:t>
                    </m:r>
                    <m:r>
                      <a:rPr lang="en-US" b="0" i="1" smtClean="0">
                        <a:solidFill>
                          <a:schemeClr val="bg1">
                            <a:lumMod val="50000"/>
                          </a:schemeClr>
                        </a:solidFill>
                        <a:latin typeface="Cambria Math" panose="02040503050406030204" pitchFamily="18" charset="0"/>
                      </a:rPr>
                      <m:t>𝑦</m:t>
                    </m:r>
                    <m:r>
                      <a:rPr lang="en-US" b="0" i="1" smtClean="0">
                        <a:solidFill>
                          <a:schemeClr val="bg1">
                            <a:lumMod val="50000"/>
                          </a:schemeClr>
                        </a:solidFill>
                        <a:latin typeface="Cambria Math" panose="02040503050406030204" pitchFamily="18" charset="0"/>
                      </a:rPr>
                      <m:t>)=0</m:t>
                    </m:r>
                  </m:oMath>
                </a14:m>
                <a:endParaRPr lang="en-US" i="1" dirty="0">
                  <a:solidFill>
                    <a:schemeClr val="bg1">
                      <a:lumMod val="50000"/>
                    </a:schemeClr>
                  </a:solidFill>
                </a:endParaRPr>
              </a:p>
            </p:txBody>
          </p:sp>
        </mc:Choice>
        <mc:Fallback xmlns="">
          <p:sp>
            <p:nvSpPr>
              <p:cNvPr id="15" name="TextBox 14">
                <a:extLst>
                  <a:ext uri="{FF2B5EF4-FFF2-40B4-BE49-F238E27FC236}">
                    <a16:creationId xmlns:a16="http://schemas.microsoft.com/office/drawing/2014/main" id="{17615EC2-066A-73AF-A7E8-BE0EC4584C95}"/>
                  </a:ext>
                </a:extLst>
              </p:cNvPr>
              <p:cNvSpPr txBox="1">
                <a:spLocks noRot="1" noChangeAspect="1" noMove="1" noResize="1" noEditPoints="1" noAdjustHandles="1" noChangeArrowheads="1" noChangeShapeType="1" noTextEdit="1"/>
              </p:cNvSpPr>
              <p:nvPr/>
            </p:nvSpPr>
            <p:spPr>
              <a:xfrm>
                <a:off x="5800051" y="6232370"/>
                <a:ext cx="5533694" cy="369332"/>
              </a:xfrm>
              <a:prstGeom prst="rect">
                <a:avLst/>
              </a:prstGeom>
              <a:blipFill>
                <a:blip r:embed="rId6"/>
                <a:stretch>
                  <a:fillRect l="-881" t="-8197" b="-24590"/>
                </a:stretch>
              </a:blipFill>
            </p:spPr>
            <p:txBody>
              <a:bodyPr/>
              <a:lstStyle/>
              <a:p>
                <a:r>
                  <a:rPr lang="en-US">
                    <a:noFill/>
                  </a:rPr>
                  <a:t> </a:t>
                </a:r>
              </a:p>
            </p:txBody>
          </p:sp>
        </mc:Fallback>
      </mc:AlternateContent>
      <p:sp>
        <p:nvSpPr>
          <p:cNvPr id="16" name="Freeform: Shape 15">
            <a:extLst>
              <a:ext uri="{FF2B5EF4-FFF2-40B4-BE49-F238E27FC236}">
                <a16:creationId xmlns:a16="http://schemas.microsoft.com/office/drawing/2014/main" id="{C932AA18-C77F-574F-F4F0-96298A8FD1C3}"/>
              </a:ext>
            </a:extLst>
          </p:cNvPr>
          <p:cNvSpPr/>
          <p:nvPr/>
        </p:nvSpPr>
        <p:spPr>
          <a:xfrm>
            <a:off x="4718512" y="6232370"/>
            <a:ext cx="1081539" cy="250237"/>
          </a:xfrm>
          <a:custGeom>
            <a:avLst/>
            <a:gdLst>
              <a:gd name="connsiteX0" fmla="*/ 0 w 3497943"/>
              <a:gd name="connsiteY0" fmla="*/ 0 h 851335"/>
              <a:gd name="connsiteX1" fmla="*/ 1364343 w 3497943"/>
              <a:gd name="connsiteY1" fmla="*/ 798286 h 851335"/>
              <a:gd name="connsiteX2" fmla="*/ 3497943 w 3497943"/>
              <a:gd name="connsiteY2" fmla="*/ 711200 h 851335"/>
            </a:gdLst>
            <a:ahLst/>
            <a:cxnLst>
              <a:cxn ang="0">
                <a:pos x="connsiteX0" y="connsiteY0"/>
              </a:cxn>
              <a:cxn ang="0">
                <a:pos x="connsiteX1" y="connsiteY1"/>
              </a:cxn>
              <a:cxn ang="0">
                <a:pos x="connsiteX2" y="connsiteY2"/>
              </a:cxn>
            </a:cxnLst>
            <a:rect l="l" t="t" r="r" b="b"/>
            <a:pathLst>
              <a:path w="3497943" h="851335">
                <a:moveTo>
                  <a:pt x="0" y="0"/>
                </a:moveTo>
                <a:cubicBezTo>
                  <a:pt x="390676" y="339876"/>
                  <a:pt x="781352" y="679753"/>
                  <a:pt x="1364343" y="798286"/>
                </a:cubicBezTo>
                <a:cubicBezTo>
                  <a:pt x="1947334" y="916819"/>
                  <a:pt x="2722638" y="814009"/>
                  <a:pt x="3497943" y="711200"/>
                </a:cubicBezTo>
              </a:path>
            </a:pathLst>
          </a:custGeom>
          <a:ln w="38100">
            <a:solidFill>
              <a:schemeClr val="bg1">
                <a:lumMod val="50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Oval 16">
            <a:extLst>
              <a:ext uri="{FF2B5EF4-FFF2-40B4-BE49-F238E27FC236}">
                <a16:creationId xmlns:a16="http://schemas.microsoft.com/office/drawing/2014/main" id="{BD62A1DA-6A7C-1BE1-B8C8-503B0494EB9A}"/>
              </a:ext>
            </a:extLst>
          </p:cNvPr>
          <p:cNvSpPr/>
          <p:nvPr/>
        </p:nvSpPr>
        <p:spPr>
          <a:xfrm>
            <a:off x="5295278"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C58C2E0-15B4-1A5D-3EA7-5F15A0F45743}"/>
              </a:ext>
            </a:extLst>
          </p:cNvPr>
          <p:cNvSpPr/>
          <p:nvPr/>
        </p:nvSpPr>
        <p:spPr>
          <a:xfrm>
            <a:off x="7015019" y="4849432"/>
            <a:ext cx="504773" cy="48319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2E4DA961-3C77-2ED4-B6C0-76D3AC7C59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8331" y="3790643"/>
            <a:ext cx="2678888" cy="940094"/>
          </a:xfrm>
          <a:prstGeom prst="rect">
            <a:avLst/>
          </a:prstGeom>
        </p:spPr>
      </p:pic>
      <p:sp>
        <p:nvSpPr>
          <p:cNvPr id="5" name="Freeform: Shape 4">
            <a:extLst>
              <a:ext uri="{FF2B5EF4-FFF2-40B4-BE49-F238E27FC236}">
                <a16:creationId xmlns:a16="http://schemas.microsoft.com/office/drawing/2014/main" id="{094CF3BE-FBDF-8C02-0587-52D67A4DF08C}"/>
              </a:ext>
            </a:extLst>
          </p:cNvPr>
          <p:cNvSpPr/>
          <p:nvPr/>
        </p:nvSpPr>
        <p:spPr>
          <a:xfrm>
            <a:off x="7591424" y="4258204"/>
            <a:ext cx="314325" cy="694796"/>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C605796-6018-1525-19CD-67D8AF231D19}"/>
              </a:ext>
            </a:extLst>
          </p:cNvPr>
          <p:cNvSpPr/>
          <p:nvPr/>
        </p:nvSpPr>
        <p:spPr>
          <a:xfrm flipH="1">
            <a:off x="5092786" y="4516875"/>
            <a:ext cx="202491" cy="406402"/>
          </a:xfrm>
          <a:custGeom>
            <a:avLst/>
            <a:gdLst>
              <a:gd name="connsiteX0" fmla="*/ 66675 w 448126"/>
              <a:gd name="connsiteY0" fmla="*/ 666750 h 666750"/>
              <a:gd name="connsiteX1" fmla="*/ 447675 w 448126"/>
              <a:gd name="connsiteY1" fmla="*/ 409575 h 666750"/>
              <a:gd name="connsiteX2" fmla="*/ 0 w 448126"/>
              <a:gd name="connsiteY2" fmla="*/ 0 h 666750"/>
            </a:gdLst>
            <a:ahLst/>
            <a:cxnLst>
              <a:cxn ang="0">
                <a:pos x="connsiteX0" y="connsiteY0"/>
              </a:cxn>
              <a:cxn ang="0">
                <a:pos x="connsiteX1" y="connsiteY1"/>
              </a:cxn>
              <a:cxn ang="0">
                <a:pos x="connsiteX2" y="connsiteY2"/>
              </a:cxn>
            </a:cxnLst>
            <a:rect l="l" t="t" r="r" b="b"/>
            <a:pathLst>
              <a:path w="448126" h="666750">
                <a:moveTo>
                  <a:pt x="66675" y="666750"/>
                </a:moveTo>
                <a:cubicBezTo>
                  <a:pt x="262731" y="593725"/>
                  <a:pt x="458788" y="520700"/>
                  <a:pt x="447675" y="409575"/>
                </a:cubicBezTo>
                <a:cubicBezTo>
                  <a:pt x="436563" y="298450"/>
                  <a:pt x="218281" y="149225"/>
                  <a:pt x="0" y="0"/>
                </a:cubicBezTo>
              </a:path>
            </a:pathLst>
          </a:custGeom>
          <a:noFill/>
          <a:ln w="762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363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5"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Current Workflow</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sp>
        <p:nvSpPr>
          <p:cNvPr id="7" name="TextBox 6">
            <a:extLst>
              <a:ext uri="{FF2B5EF4-FFF2-40B4-BE49-F238E27FC236}">
                <a16:creationId xmlns:a16="http://schemas.microsoft.com/office/drawing/2014/main" id="{3EB171EB-73A4-86DF-C0E6-20DAAFA7F39E}"/>
              </a:ext>
            </a:extLst>
          </p:cNvPr>
          <p:cNvSpPr txBox="1"/>
          <p:nvPr/>
        </p:nvSpPr>
        <p:spPr>
          <a:xfrm>
            <a:off x="4456546" y="4358247"/>
            <a:ext cx="2888932" cy="646331"/>
          </a:xfrm>
          <a:prstGeom prst="rect">
            <a:avLst/>
          </a:prstGeom>
          <a:noFill/>
        </p:spPr>
        <p:txBody>
          <a:bodyPr wrap="none" rtlCol="0">
            <a:spAutoFit/>
          </a:bodyPr>
          <a:lstStyle/>
          <a:p>
            <a:r>
              <a:rPr lang="en-US" b="1" dirty="0"/>
              <a:t>Input from dosimetrist</a:t>
            </a:r>
          </a:p>
          <a:p>
            <a:pPr marL="285750" indent="-285750">
              <a:buFont typeface="Arial" panose="020B0604020202020204" pitchFamily="34" charset="0"/>
              <a:buChar char="•"/>
            </a:pPr>
            <a:r>
              <a:rPr lang="en-US" dirty="0"/>
              <a:t>Weights of each objective</a:t>
            </a:r>
          </a:p>
        </p:txBody>
      </p:sp>
      <p:cxnSp>
        <p:nvCxnSpPr>
          <p:cNvPr id="9" name="Straight Arrow Connector 8">
            <a:extLst>
              <a:ext uri="{FF2B5EF4-FFF2-40B4-BE49-F238E27FC236}">
                <a16:creationId xmlns:a16="http://schemas.microsoft.com/office/drawing/2014/main" id="{D607E0DC-6139-758B-3009-DA510C6BEAE3}"/>
              </a:ext>
            </a:extLst>
          </p:cNvPr>
          <p:cNvCxnSpPr>
            <a:cxnSpLocks/>
            <a:stCxn id="7" idx="0"/>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19" name="Picture 18" descr="Icon&#10;&#10;Description automatically generated">
            <a:extLst>
              <a:ext uri="{FF2B5EF4-FFF2-40B4-BE49-F238E27FC236}">
                <a16:creationId xmlns:a16="http://schemas.microsoft.com/office/drawing/2014/main" id="{FB4FADFA-ED9C-6456-DB2D-A2DA1D54B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155" y="4206585"/>
            <a:ext cx="902391" cy="902391"/>
          </a:xfrm>
          <a:prstGeom prst="rect">
            <a:avLst/>
          </a:prstGeom>
        </p:spPr>
      </p:pic>
    </p:spTree>
    <p:extLst>
      <p:ext uri="{BB962C8B-B14F-4D97-AF65-F5344CB8AC3E}">
        <p14:creationId xmlns:p14="http://schemas.microsoft.com/office/powerpoint/2010/main" val="377217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58A3-B417-F832-273A-6DB8BE09D652}"/>
              </a:ext>
            </a:extLst>
          </p:cNvPr>
          <p:cNvSpPr>
            <a:spLocks noGrp="1"/>
          </p:cNvSpPr>
          <p:nvPr>
            <p:ph type="title"/>
          </p:nvPr>
        </p:nvSpPr>
        <p:spPr/>
        <p:txBody>
          <a:bodyPr/>
          <a:lstStyle/>
          <a:p>
            <a:r>
              <a:rPr lang="en-US" dirty="0"/>
              <a:t>Automatization </a:t>
            </a:r>
            <a:r>
              <a:rPr lang="en-US" i="1" dirty="0"/>
              <a:t>(work in progress)</a:t>
            </a:r>
          </a:p>
        </p:txBody>
      </p:sp>
      <p:sp>
        <p:nvSpPr>
          <p:cNvPr id="3" name="TextBox 2">
            <a:extLst>
              <a:ext uri="{FF2B5EF4-FFF2-40B4-BE49-F238E27FC236}">
                <a16:creationId xmlns:a16="http://schemas.microsoft.com/office/drawing/2014/main" id="{82F9BED2-86F0-7105-4F27-EF4691ACF15E}"/>
              </a:ext>
            </a:extLst>
          </p:cNvPr>
          <p:cNvSpPr txBox="1"/>
          <p:nvPr/>
        </p:nvSpPr>
        <p:spPr>
          <a:xfrm>
            <a:off x="581892" y="2016829"/>
            <a:ext cx="2549159" cy="1200329"/>
          </a:xfrm>
          <a:prstGeom prst="rect">
            <a:avLst/>
          </a:prstGeom>
          <a:noFill/>
        </p:spPr>
        <p:txBody>
          <a:bodyPr wrap="none" rtlCol="0">
            <a:spAutoFit/>
          </a:bodyPr>
          <a:lstStyle/>
          <a:p>
            <a:r>
              <a:rPr lang="en-US" b="1" dirty="0"/>
              <a:t>Patient data</a:t>
            </a:r>
          </a:p>
          <a:p>
            <a:pPr marL="285750" indent="-285750">
              <a:buFont typeface="Arial" panose="020B0604020202020204" pitchFamily="34" charset="0"/>
              <a:buChar char="•"/>
            </a:pPr>
            <a:r>
              <a:rPr lang="en-US" dirty="0"/>
              <a:t>CT scan</a:t>
            </a:r>
          </a:p>
          <a:p>
            <a:pPr marL="285750" indent="-285750">
              <a:buFont typeface="Arial" panose="020B0604020202020204" pitchFamily="34" charset="0"/>
              <a:buChar char="•"/>
            </a:pPr>
            <a:r>
              <a:rPr lang="en-US" dirty="0"/>
              <a:t>OARs &amp; PTVs contours</a:t>
            </a:r>
          </a:p>
          <a:p>
            <a:pPr marL="285750" indent="-285750">
              <a:buFont typeface="Arial" panose="020B0604020202020204" pitchFamily="34" charset="0"/>
              <a:buChar char="•"/>
            </a:pPr>
            <a:r>
              <a:rPr lang="en-US" dirty="0"/>
              <a:t>doctors' objectives</a:t>
            </a:r>
          </a:p>
        </p:txBody>
      </p:sp>
      <p:sp>
        <p:nvSpPr>
          <p:cNvPr id="6" name="Arrow: Right 5">
            <a:extLst>
              <a:ext uri="{FF2B5EF4-FFF2-40B4-BE49-F238E27FC236}">
                <a16:creationId xmlns:a16="http://schemas.microsoft.com/office/drawing/2014/main" id="{466D7275-6B2D-0BF3-918E-876DE057A9B5}"/>
              </a:ext>
            </a:extLst>
          </p:cNvPr>
          <p:cNvSpPr/>
          <p:nvPr/>
        </p:nvSpPr>
        <p:spPr>
          <a:xfrm>
            <a:off x="3411605" y="1690688"/>
            <a:ext cx="5029200" cy="185261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a:p>
            <a:pPr algn="ctr"/>
            <a:endParaRPr lang="en-US" dirty="0"/>
          </a:p>
          <a:p>
            <a:pPr algn="ctr"/>
            <a:r>
              <a:rPr lang="en-US" dirty="0"/>
              <a:t>Engine minimizing the objective function </a:t>
            </a:r>
          </a:p>
        </p:txBody>
      </p:sp>
      <p:pic>
        <p:nvPicPr>
          <p:cNvPr id="5" name="Picture 4">
            <a:extLst>
              <a:ext uri="{FF2B5EF4-FFF2-40B4-BE49-F238E27FC236}">
                <a16:creationId xmlns:a16="http://schemas.microsoft.com/office/drawing/2014/main" id="{8740145C-5F84-359C-0311-4533B0858249}"/>
              </a:ext>
            </a:extLst>
          </p:cNvPr>
          <p:cNvPicPr>
            <a:picLocks noChangeAspect="1"/>
          </p:cNvPicPr>
          <p:nvPr/>
        </p:nvPicPr>
        <p:blipFill>
          <a:blip r:embed="rId2"/>
          <a:stretch>
            <a:fillRect/>
          </a:stretch>
        </p:blipFill>
        <p:spPr>
          <a:xfrm>
            <a:off x="4456546" y="2212131"/>
            <a:ext cx="587007" cy="587007"/>
          </a:xfrm>
          <a:prstGeom prst="rect">
            <a:avLst/>
          </a:prstGeom>
        </p:spPr>
      </p:pic>
      <p:cxnSp>
        <p:nvCxnSpPr>
          <p:cNvPr id="9" name="Straight Arrow Connector 8">
            <a:extLst>
              <a:ext uri="{FF2B5EF4-FFF2-40B4-BE49-F238E27FC236}">
                <a16:creationId xmlns:a16="http://schemas.microsoft.com/office/drawing/2014/main" id="{D607E0DC-6139-758B-3009-DA510C6BEAE3}"/>
              </a:ext>
            </a:extLst>
          </p:cNvPr>
          <p:cNvCxnSpPr>
            <a:cxnSpLocks/>
          </p:cNvCxnSpPr>
          <p:nvPr/>
        </p:nvCxnSpPr>
        <p:spPr>
          <a:xfrm flipV="1">
            <a:off x="5901012" y="3056052"/>
            <a:ext cx="0" cy="1302195"/>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DF549EFF-79A9-D340-E1B2-D013FEFB7CCE}"/>
              </a:ext>
            </a:extLst>
          </p:cNvPr>
          <p:cNvSpPr/>
          <p:nvPr/>
        </p:nvSpPr>
        <p:spPr>
          <a:xfrm>
            <a:off x="5015000" y="4339873"/>
            <a:ext cx="1772024" cy="113758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RL Agent</a:t>
            </a:r>
          </a:p>
          <a:p>
            <a:pPr algn="ctr"/>
            <a:endParaRPr lang="en-US" dirty="0"/>
          </a:p>
          <a:p>
            <a:pPr algn="ctr"/>
            <a:endParaRPr lang="en-US" dirty="0"/>
          </a:p>
          <a:p>
            <a:pPr algn="ctr"/>
            <a:endParaRPr lang="en-US" dirty="0"/>
          </a:p>
        </p:txBody>
      </p:sp>
      <p:pic>
        <p:nvPicPr>
          <p:cNvPr id="13" name="Picture 12">
            <a:extLst>
              <a:ext uri="{FF2B5EF4-FFF2-40B4-BE49-F238E27FC236}">
                <a16:creationId xmlns:a16="http://schemas.microsoft.com/office/drawing/2014/main" id="{FF397E52-7366-8DF2-DFC9-E19D8A72E085}"/>
              </a:ext>
            </a:extLst>
          </p:cNvPr>
          <p:cNvPicPr>
            <a:picLocks noChangeAspect="1"/>
          </p:cNvPicPr>
          <p:nvPr/>
        </p:nvPicPr>
        <p:blipFill>
          <a:blip r:embed="rId2"/>
          <a:stretch>
            <a:fillRect/>
          </a:stretch>
        </p:blipFill>
        <p:spPr>
          <a:xfrm>
            <a:off x="5237596" y="2212130"/>
            <a:ext cx="587007" cy="587007"/>
          </a:xfrm>
          <a:prstGeom prst="rect">
            <a:avLst/>
          </a:prstGeom>
        </p:spPr>
      </p:pic>
      <p:pic>
        <p:nvPicPr>
          <p:cNvPr id="14" name="Picture 13">
            <a:extLst>
              <a:ext uri="{FF2B5EF4-FFF2-40B4-BE49-F238E27FC236}">
                <a16:creationId xmlns:a16="http://schemas.microsoft.com/office/drawing/2014/main" id="{3DC83D74-CA36-21C7-2D02-F42365457C7C}"/>
              </a:ext>
            </a:extLst>
          </p:cNvPr>
          <p:cNvPicPr>
            <a:picLocks noChangeAspect="1"/>
          </p:cNvPicPr>
          <p:nvPr/>
        </p:nvPicPr>
        <p:blipFill>
          <a:blip r:embed="rId2"/>
          <a:stretch>
            <a:fillRect/>
          </a:stretch>
        </p:blipFill>
        <p:spPr>
          <a:xfrm>
            <a:off x="6018646" y="2212130"/>
            <a:ext cx="587007" cy="587007"/>
          </a:xfrm>
          <a:prstGeom prst="rect">
            <a:avLst/>
          </a:prstGeom>
        </p:spPr>
      </p:pic>
      <p:sp>
        <p:nvSpPr>
          <p:cNvPr id="15" name="TextBox 14">
            <a:extLst>
              <a:ext uri="{FF2B5EF4-FFF2-40B4-BE49-F238E27FC236}">
                <a16:creationId xmlns:a16="http://schemas.microsoft.com/office/drawing/2014/main" id="{F7A3EE8D-623A-9F0C-02E5-3CD2A0918DD7}"/>
              </a:ext>
            </a:extLst>
          </p:cNvPr>
          <p:cNvSpPr txBox="1"/>
          <p:nvPr/>
        </p:nvSpPr>
        <p:spPr>
          <a:xfrm>
            <a:off x="8721359" y="2016828"/>
            <a:ext cx="2027799" cy="1200329"/>
          </a:xfrm>
          <a:prstGeom prst="rect">
            <a:avLst/>
          </a:prstGeom>
          <a:noFill/>
        </p:spPr>
        <p:txBody>
          <a:bodyPr wrap="none" rtlCol="0">
            <a:spAutoFit/>
          </a:bodyPr>
          <a:lstStyle/>
          <a:p>
            <a:r>
              <a:rPr lang="en-US" b="1" dirty="0"/>
              <a:t>Treatment plan</a:t>
            </a:r>
          </a:p>
          <a:p>
            <a:pPr marL="285750" indent="-285750">
              <a:buFont typeface="Arial" panose="020B0604020202020204" pitchFamily="34" charset="0"/>
              <a:buChar char="•"/>
            </a:pPr>
            <a:r>
              <a:rPr lang="en-US" dirty="0"/>
              <a:t>Fluences</a:t>
            </a:r>
          </a:p>
          <a:p>
            <a:pPr marL="285750" indent="-285750">
              <a:buFont typeface="Arial" panose="020B0604020202020204" pitchFamily="34" charset="0"/>
              <a:buChar char="•"/>
            </a:pPr>
            <a:r>
              <a:rPr lang="en-US" dirty="0"/>
              <a:t>Leaf movements</a:t>
            </a:r>
          </a:p>
          <a:p>
            <a:pPr marL="285750" indent="-285750">
              <a:buFont typeface="Arial" panose="020B0604020202020204" pitchFamily="34" charset="0"/>
              <a:buChar char="•"/>
            </a:pPr>
            <a:r>
              <a:rPr lang="en-US" dirty="0"/>
              <a:t>Dose per organ</a:t>
            </a:r>
          </a:p>
        </p:txBody>
      </p:sp>
      <p:pic>
        <p:nvPicPr>
          <p:cNvPr id="21" name="Graphic 20">
            <a:extLst>
              <a:ext uri="{FF2B5EF4-FFF2-40B4-BE49-F238E27FC236}">
                <a16:creationId xmlns:a16="http://schemas.microsoft.com/office/drawing/2014/main" id="{22DFD068-57AE-A272-1392-1BD4F92C83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569304" y="4689142"/>
            <a:ext cx="663413" cy="663413"/>
          </a:xfrm>
          <a:prstGeom prst="rect">
            <a:avLst/>
          </a:prstGeom>
        </p:spPr>
      </p:pic>
      <p:sp>
        <p:nvSpPr>
          <p:cNvPr id="16" name="TextBox 15">
            <a:extLst>
              <a:ext uri="{FF2B5EF4-FFF2-40B4-BE49-F238E27FC236}">
                <a16:creationId xmlns:a16="http://schemas.microsoft.com/office/drawing/2014/main" id="{7814A0C3-A6CC-2839-AD96-C8DF41848A07}"/>
              </a:ext>
            </a:extLst>
          </p:cNvPr>
          <p:cNvSpPr txBox="1"/>
          <p:nvPr/>
        </p:nvSpPr>
        <p:spPr>
          <a:xfrm>
            <a:off x="820230" y="4723997"/>
            <a:ext cx="3325269" cy="369332"/>
          </a:xfrm>
          <a:prstGeom prst="rect">
            <a:avLst/>
          </a:prstGeom>
          <a:noFill/>
        </p:spPr>
        <p:txBody>
          <a:bodyPr wrap="none" rtlCol="0">
            <a:spAutoFit/>
          </a:bodyPr>
          <a:lstStyle/>
          <a:p>
            <a:r>
              <a:rPr lang="en-US" b="1" dirty="0"/>
              <a:t>Learning </a:t>
            </a:r>
            <a:r>
              <a:rPr lang="en-US" dirty="0"/>
              <a:t>based on previous cases</a:t>
            </a:r>
          </a:p>
        </p:txBody>
      </p:sp>
      <p:cxnSp>
        <p:nvCxnSpPr>
          <p:cNvPr id="17" name="Straight Arrow Connector 16">
            <a:extLst>
              <a:ext uri="{FF2B5EF4-FFF2-40B4-BE49-F238E27FC236}">
                <a16:creationId xmlns:a16="http://schemas.microsoft.com/office/drawing/2014/main" id="{FB8AB335-3B2D-ABD5-CF72-1E3D0D53E5EF}"/>
              </a:ext>
            </a:extLst>
          </p:cNvPr>
          <p:cNvCxnSpPr>
            <a:cxnSpLocks/>
            <a:stCxn id="16" idx="3"/>
          </p:cNvCxnSpPr>
          <p:nvPr/>
        </p:nvCxnSpPr>
        <p:spPr>
          <a:xfrm>
            <a:off x="4145499" y="4908663"/>
            <a:ext cx="869501" cy="1"/>
          </a:xfrm>
          <a:prstGeom prst="straightConnector1">
            <a:avLst/>
          </a:prstGeom>
          <a:ln w="104775">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08D3897C-AFAA-6A0A-BAA7-1A136E6A4C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1602" y="5093329"/>
            <a:ext cx="1011234" cy="1011234"/>
          </a:xfrm>
          <a:prstGeom prst="rect">
            <a:avLst/>
          </a:prstGeom>
        </p:spPr>
      </p:pic>
    </p:spTree>
    <p:extLst>
      <p:ext uri="{BB962C8B-B14F-4D97-AF65-F5344CB8AC3E}">
        <p14:creationId xmlns:p14="http://schemas.microsoft.com/office/powerpoint/2010/main" val="2698306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1"/>
            <a:ext cx="10515600" cy="1024406"/>
          </a:xfrm>
        </p:spPr>
        <p:txBody>
          <a:bodyPr/>
          <a:lstStyle/>
          <a:p>
            <a:pPr algn="ctr"/>
            <a:r>
              <a:rPr lang="en-US" dirty="0"/>
              <a:t>Cancer treatments</a:t>
            </a:r>
          </a:p>
        </p:txBody>
      </p:sp>
      <p:sp>
        <p:nvSpPr>
          <p:cNvPr id="5" name="TextBox 4">
            <a:extLst>
              <a:ext uri="{FF2B5EF4-FFF2-40B4-BE49-F238E27FC236}">
                <a16:creationId xmlns:a16="http://schemas.microsoft.com/office/drawing/2014/main" id="{A75E1E36-1CE3-4072-63F8-A4141AB84C07}"/>
              </a:ext>
            </a:extLst>
          </p:cNvPr>
          <p:cNvSpPr txBox="1"/>
          <p:nvPr/>
        </p:nvSpPr>
        <p:spPr>
          <a:xfrm>
            <a:off x="168522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7692088" y="1339502"/>
            <a:ext cx="2986548" cy="646331"/>
          </a:xfrm>
          <a:prstGeom prst="rect">
            <a:avLst/>
          </a:prstGeom>
          <a:noFill/>
        </p:spPr>
        <p:txBody>
          <a:bodyPr wrap="square" rtlCol="0">
            <a:spAutoFit/>
          </a:bodyPr>
          <a:lstStyle/>
          <a:p>
            <a:pPr algn="r"/>
            <a:r>
              <a:rPr lang="en-US" sz="3600" dirty="0"/>
              <a:t>Chemotherapy</a:t>
            </a:r>
            <a:endParaRPr lang="en-US" dirty="0"/>
          </a:p>
        </p:txBody>
      </p:sp>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136" y="1356391"/>
            <a:ext cx="604085" cy="604085"/>
          </a:xfrm>
          <a:prstGeom prst="rect">
            <a:avLst/>
          </a:prstGeom>
        </p:spPr>
      </p:pic>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84" y="2216576"/>
            <a:ext cx="5046591" cy="3364393"/>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857" y="2216576"/>
            <a:ext cx="4485857" cy="3364393"/>
          </a:xfrm>
          <a:prstGeom prst="rect">
            <a:avLst/>
          </a:prstGeom>
        </p:spPr>
      </p:pic>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0400" y="1314145"/>
            <a:ext cx="671688" cy="671688"/>
          </a:xfrm>
          <a:prstGeom prst="rect">
            <a:avLst/>
          </a:prstGeom>
        </p:spPr>
      </p:pic>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2604536" y="707923"/>
            <a:ext cx="1269374" cy="606222"/>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318092" y="707923"/>
            <a:ext cx="867270" cy="631579"/>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DAA507-F22A-C494-9795-7B0734ABF85B}"/>
              </a:ext>
            </a:extLst>
          </p:cNvPr>
          <p:cNvSpPr txBox="1"/>
          <p:nvPr/>
        </p:nvSpPr>
        <p:spPr>
          <a:xfrm>
            <a:off x="1052283" y="5577815"/>
            <a:ext cx="5601573" cy="830997"/>
          </a:xfrm>
          <a:prstGeom prst="rect">
            <a:avLst/>
          </a:prstGeom>
          <a:noFill/>
        </p:spPr>
        <p:txBody>
          <a:bodyPr wrap="square" rtlCol="0">
            <a:spAutoFit/>
          </a:bodyPr>
          <a:lstStyle/>
          <a:p>
            <a:r>
              <a:rPr lang="en-US" sz="2400" dirty="0"/>
              <a:t>+: Safe (little damage to healthy tissues)</a:t>
            </a:r>
          </a:p>
          <a:p>
            <a:r>
              <a:rPr lang="en-US" sz="2400" dirty="0"/>
              <a:t>-: Tumor needs to be localized &amp; accessible</a:t>
            </a:r>
          </a:p>
        </p:txBody>
      </p:sp>
      <p:sp>
        <p:nvSpPr>
          <p:cNvPr id="30" name="TextBox 29">
            <a:extLst>
              <a:ext uri="{FF2B5EF4-FFF2-40B4-BE49-F238E27FC236}">
                <a16:creationId xmlns:a16="http://schemas.microsoft.com/office/drawing/2014/main" id="{70BB2428-18B9-CABE-D095-AA434B13BA43}"/>
              </a:ext>
            </a:extLst>
          </p:cNvPr>
          <p:cNvSpPr txBox="1"/>
          <p:nvPr/>
        </p:nvSpPr>
        <p:spPr>
          <a:xfrm>
            <a:off x="6653857" y="5577815"/>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spTree>
    <p:extLst>
      <p:ext uri="{BB962C8B-B14F-4D97-AF65-F5344CB8AC3E}">
        <p14:creationId xmlns:p14="http://schemas.microsoft.com/office/powerpoint/2010/main" val="34392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665</Words>
  <Application>Microsoft Office PowerPoint</Application>
  <PresentationFormat>Widescreen</PresentationFormat>
  <Paragraphs>125</Paragraphs>
  <Slides>21</Slides>
  <Notes>14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Calibri Light</vt:lpstr>
      <vt:lpstr>Cambria Math</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lpstr>Cancer treatments</vt:lpstr>
      <vt:lpstr>Cancer treatments</vt:lpstr>
      <vt:lpstr>Waves are like…</vt:lpstr>
      <vt:lpstr>Targeting the tumor </vt:lpstr>
      <vt:lpstr>Multi-Leaf Collimator</vt:lpstr>
      <vt:lpstr>Dose Spread</vt:lpstr>
      <vt:lpstr>Spreading rays</vt:lpstr>
      <vt:lpstr>Irradiation strategy</vt:lpstr>
      <vt:lpstr>Problem statement</vt:lpstr>
      <vt:lpstr>Mathematical formulation</vt:lpstr>
      <vt:lpstr>Mathematical formulation</vt:lpstr>
      <vt:lpstr>Current Workflow</vt:lpstr>
      <vt:lpstr>Automatization (work in progress)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21</cp:revision>
  <dcterms:created xsi:type="dcterms:W3CDTF">2023-06-01T11:33:31Z</dcterms:created>
  <dcterms:modified xsi:type="dcterms:W3CDTF">2023-06-01T12:39:15Z</dcterms:modified>
</cp:coreProperties>
</file>